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3" r:id="rId3"/>
    <p:sldId id="264" r:id="rId4"/>
    <p:sldId id="271" r:id="rId5"/>
    <p:sldId id="268" r:id="rId6"/>
    <p:sldId id="261" r:id="rId7"/>
    <p:sldId id="259" r:id="rId8"/>
    <p:sldId id="260" r:id="rId9"/>
    <p:sldId id="265" r:id="rId10"/>
    <p:sldId id="272" r:id="rId11"/>
    <p:sldId id="269" r:id="rId12"/>
    <p:sldId id="270" r:id="rId13"/>
    <p:sldId id="276" r:id="rId14"/>
    <p:sldId id="277" r:id="rId15"/>
    <p:sldId id="278" r:id="rId16"/>
    <p:sldId id="273" r:id="rId17"/>
    <p:sldId id="274" r:id="rId18"/>
    <p:sldId id="275" r:id="rId19"/>
  </p:sldIdLst>
  <p:sldSz cx="7380288" cy="10440988"/>
  <p:notesSz cx="6858000" cy="9525000"/>
  <p:defaultTextStyle>
    <a:defPPr>
      <a:defRPr lang="fr-FR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545" autoAdjust="0"/>
    <p:restoredTop sz="94660"/>
  </p:normalViewPr>
  <p:slideViewPr>
    <p:cSldViewPr>
      <p:cViewPr varScale="1">
        <p:scale>
          <a:sx n="75" d="100"/>
          <a:sy n="75" d="100"/>
        </p:scale>
        <p:origin x="2802" y="54"/>
      </p:cViewPr>
      <p:guideLst>
        <p:guide orient="horz" pos="3289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BCED0D-F631-4B8F-AB97-E8064AFF674B}" type="datetimeFigureOut">
              <a:rPr lang="fr-FR"/>
              <a:pPr>
                <a:defRPr/>
              </a:pPr>
              <a:t>20/06/2016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714375"/>
            <a:ext cx="2524125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524375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047163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047163"/>
            <a:ext cx="29718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0185FB-82B9-45DB-A875-A734C45ECF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2663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 userDrawn="1"/>
        </p:nvSpPr>
        <p:spPr bwMode="auto">
          <a:xfrm>
            <a:off x="5986463" y="9609138"/>
            <a:ext cx="1214437" cy="71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427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110520" y="449544"/>
            <a:ext cx="1895043" cy="95878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21549" y="449544"/>
            <a:ext cx="5565967" cy="95878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DA8CC-A16B-4CB8-8400-E6417EDD63B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988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5986463" y="9609139"/>
            <a:ext cx="1214437" cy="71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72" dirty="0"/>
          </a:p>
        </p:txBody>
      </p:sp>
    </p:spTree>
    <p:extLst>
      <p:ext uri="{BB962C8B-B14F-4D97-AF65-F5344CB8AC3E}">
        <p14:creationId xmlns:p14="http://schemas.microsoft.com/office/powerpoint/2010/main" val="64881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5986463" y="9609139"/>
            <a:ext cx="1214437" cy="71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72" dirty="0"/>
          </a:p>
        </p:txBody>
      </p:sp>
    </p:spTree>
    <p:extLst>
      <p:ext uri="{BB962C8B-B14F-4D97-AF65-F5344CB8AC3E}">
        <p14:creationId xmlns:p14="http://schemas.microsoft.com/office/powerpoint/2010/main" val="3572623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5986463" y="9609139"/>
            <a:ext cx="1214437" cy="71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72" dirty="0"/>
          </a:p>
        </p:txBody>
      </p:sp>
    </p:spTree>
    <p:extLst>
      <p:ext uri="{BB962C8B-B14F-4D97-AF65-F5344CB8AC3E}">
        <p14:creationId xmlns:p14="http://schemas.microsoft.com/office/powerpoint/2010/main" val="170263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992" y="6709303"/>
            <a:ext cx="6273245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2992" y="4425338"/>
            <a:ext cx="6273245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E8620-FD44-4952-9C8A-5D7F2A047C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660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21548" y="2622333"/>
            <a:ext cx="3729864" cy="741503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74417" y="2622333"/>
            <a:ext cx="3731145" cy="741503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F99F3-EA1F-417C-BF88-66DA2EAAAF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286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18124"/>
            <a:ext cx="6642259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4" y="2337139"/>
            <a:ext cx="3260909" cy="97400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014" y="3311147"/>
            <a:ext cx="3260909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49084" y="2337139"/>
            <a:ext cx="3262190" cy="97400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49084" y="3311147"/>
            <a:ext cx="3262190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9708C-A593-42AE-A4F5-F0F9FB19065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355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58EBE-21A3-480A-85FE-C4D839E1304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42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B04B6-B0B6-4F13-9783-7198506560B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380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15707"/>
            <a:ext cx="2428064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487" y="415708"/>
            <a:ext cx="412578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9015" y="2184875"/>
            <a:ext cx="242806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5EDC7-1093-4DB3-8DBC-B6F9727A0E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103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589" y="7308693"/>
            <a:ext cx="4428173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46589" y="932922"/>
            <a:ext cx="4428173" cy="626459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6589" y="8171524"/>
            <a:ext cx="4428173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180BB-1408-48DE-8195-C19379B7BD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738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B32F4-2F20-42F3-B6EC-14ED2D5DA3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86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8300" y="417513"/>
            <a:ext cx="6643688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68300" y="2436813"/>
            <a:ext cx="6643688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8300" y="9677400"/>
            <a:ext cx="1722438" cy="555625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Version 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20950" y="9677400"/>
            <a:ext cx="2338388" cy="555625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M1J1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89550" y="9677400"/>
            <a:ext cx="1722438" cy="555625"/>
          </a:xfrm>
          <a:prstGeom prst="rect">
            <a:avLst/>
          </a:prstGeom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</a:defRPr>
            </a:lvl1pPr>
          </a:lstStyle>
          <a:p>
            <a:fld id="{73290330-BD2C-4273-B9D8-930F08FF8BD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  <p:sldLayoutId id="2147483662" r:id="rId13"/>
  </p:sldLayoutIdLst>
  <p:hf sldNum="0" hdr="0" ftr="0" dt="0"/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588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259" indent="-254569" algn="l" defTabSz="1018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396" indent="-254569" algn="l" defTabSz="1018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534" indent="-254569" algn="l" defTabSz="1018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672" indent="-254569" algn="l" defTabSz="101827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3314" name="Titre 1"/>
          <p:cNvSpPr txBox="1">
            <a:spLocks/>
          </p:cNvSpPr>
          <p:nvPr/>
        </p:nvSpPr>
        <p:spPr bwMode="auto">
          <a:xfrm>
            <a:off x="120650" y="217488"/>
            <a:ext cx="718502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                    </a:t>
            </a:r>
          </a:p>
          <a:p>
            <a:endParaRPr lang="fr-FR" altLang="fr-FR" sz="11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          To Do</a:t>
            </a: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(A Faire) </a:t>
            </a:r>
          </a:p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 rot="5400000">
            <a:off x="-3344863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  <p:sp>
        <p:nvSpPr>
          <p:cNvPr id="15" name="ZoneTexte 14"/>
          <p:cNvSpPr txBox="1"/>
          <p:nvPr/>
        </p:nvSpPr>
        <p:spPr>
          <a:xfrm rot="5400000">
            <a:off x="2671762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20482" name="Titre 1"/>
          <p:cNvSpPr txBox="1">
            <a:spLocks/>
          </p:cNvSpPr>
          <p:nvPr/>
        </p:nvSpPr>
        <p:spPr bwMode="auto">
          <a:xfrm>
            <a:off x="120650" y="217488"/>
            <a:ext cx="7185025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6000">
                <a:solidFill>
                  <a:srgbClr val="D4145E"/>
                </a:solidFill>
                <a:latin typeface="Arial" panose="020B0604020202020204" pitchFamily="34" charset="0"/>
              </a:rPr>
              <a:t>         </a:t>
            </a:r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 2</a:t>
            </a: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Sprint 3</a:t>
            </a:r>
          </a:p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5400000">
            <a:off x="-1886744" y="2867820"/>
            <a:ext cx="5400675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</a:t>
            </a:r>
          </a:p>
        </p:txBody>
      </p:sp>
      <p:sp>
        <p:nvSpPr>
          <p:cNvPr id="6" name="ZoneTexte 5"/>
          <p:cNvSpPr txBox="1"/>
          <p:nvPr/>
        </p:nvSpPr>
        <p:spPr>
          <a:xfrm rot="5400000">
            <a:off x="4092575" y="2649538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</a:t>
            </a:r>
          </a:p>
        </p:txBody>
      </p:sp>
      <p:sp>
        <p:nvSpPr>
          <p:cNvPr id="7" name="ZoneTexte 6"/>
          <p:cNvSpPr txBox="1"/>
          <p:nvPr/>
        </p:nvSpPr>
        <p:spPr>
          <a:xfrm rot="5400000">
            <a:off x="-1903413" y="8050213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</a:t>
            </a:r>
          </a:p>
        </p:txBody>
      </p:sp>
      <p:sp>
        <p:nvSpPr>
          <p:cNvPr id="8" name="ZoneTexte 7"/>
          <p:cNvSpPr txBox="1"/>
          <p:nvPr/>
        </p:nvSpPr>
        <p:spPr>
          <a:xfrm rot="5400000">
            <a:off x="4092575" y="8050213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</a:t>
            </a:r>
          </a:p>
        </p:txBody>
      </p:sp>
    </p:spTree>
    <p:extLst>
      <p:ext uri="{BB962C8B-B14F-4D97-AF65-F5344CB8AC3E}">
        <p14:creationId xmlns:p14="http://schemas.microsoft.com/office/powerpoint/2010/main" val="19910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21506" name="Titre 1"/>
          <p:cNvSpPr txBox="1">
            <a:spLocks/>
          </p:cNvSpPr>
          <p:nvPr/>
        </p:nvSpPr>
        <p:spPr bwMode="auto">
          <a:xfrm>
            <a:off x="120650" y="217488"/>
            <a:ext cx="7185025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6000">
                <a:solidFill>
                  <a:srgbClr val="D4145E"/>
                </a:solidFill>
                <a:latin typeface="Arial" panose="020B0604020202020204" pitchFamily="34" charset="0"/>
              </a:rPr>
              <a:t>         </a:t>
            </a:r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 2</a:t>
            </a:r>
          </a:p>
          <a:p>
            <a:pPr algn="ctr"/>
            <a:r>
              <a:rPr lang="fr-FR" altLang="fr-FR" sz="2800" b="1">
                <a:solidFill>
                  <a:srgbClr val="D4145E"/>
                </a:solidFill>
                <a:latin typeface="Arial" panose="020B0604020202020204" pitchFamily="34" charset="0"/>
              </a:rPr>
              <a:t>(Star) </a:t>
            </a: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Sprint 3</a:t>
            </a:r>
          </a:p>
          <a:p>
            <a:pPr algn="ctr"/>
            <a:r>
              <a:rPr lang="fr-FR" altLang="fr-FR" sz="2800" b="1">
                <a:solidFill>
                  <a:srgbClr val="D4145E"/>
                </a:solidFill>
                <a:latin typeface="Arial" panose="020B0604020202020204" pitchFamily="34" charset="0"/>
              </a:rPr>
              <a:t>(Time line) </a:t>
            </a:r>
          </a:p>
          <a:p>
            <a:pPr algn="ctr"/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5400000">
            <a:off x="-1886744" y="2867820"/>
            <a:ext cx="5400675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</a:t>
            </a:r>
          </a:p>
        </p:txBody>
      </p:sp>
      <p:sp>
        <p:nvSpPr>
          <p:cNvPr id="6" name="ZoneTexte 5"/>
          <p:cNvSpPr txBox="1"/>
          <p:nvPr/>
        </p:nvSpPr>
        <p:spPr>
          <a:xfrm rot="5400000">
            <a:off x="4092575" y="2649538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</a:t>
            </a:r>
          </a:p>
        </p:txBody>
      </p:sp>
      <p:sp>
        <p:nvSpPr>
          <p:cNvPr id="8" name="ZoneTexte 7"/>
          <p:cNvSpPr txBox="1"/>
          <p:nvPr/>
        </p:nvSpPr>
        <p:spPr>
          <a:xfrm rot="5400000">
            <a:off x="-1903413" y="8050213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</a:t>
            </a:r>
          </a:p>
        </p:txBody>
      </p:sp>
      <p:sp>
        <p:nvSpPr>
          <p:cNvPr id="9" name="ZoneTexte 8"/>
          <p:cNvSpPr txBox="1"/>
          <p:nvPr/>
        </p:nvSpPr>
        <p:spPr>
          <a:xfrm rot="5400000">
            <a:off x="4092575" y="8050213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1098550" y="1620838"/>
            <a:ext cx="5186363" cy="2808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809625" y="1476375"/>
            <a:ext cx="5475288" cy="3095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ZoneTexte 11"/>
          <p:cNvSpPr txBox="1">
            <a:spLocks noChangeArrowheads="1"/>
          </p:cNvSpPr>
          <p:nvPr/>
        </p:nvSpPr>
        <p:spPr bwMode="auto">
          <a:xfrm>
            <a:off x="3263900" y="1620838"/>
            <a:ext cx="8985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More</a:t>
            </a:r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r>
              <a:rPr lang="fr-FR" altLang="fr-FR"/>
              <a:t>Less</a:t>
            </a:r>
          </a:p>
        </p:txBody>
      </p:sp>
      <p:sp>
        <p:nvSpPr>
          <p:cNvPr id="21514" name="ZoneTexte 15"/>
          <p:cNvSpPr txBox="1">
            <a:spLocks noChangeArrowheads="1"/>
          </p:cNvSpPr>
          <p:nvPr/>
        </p:nvSpPr>
        <p:spPr bwMode="auto">
          <a:xfrm>
            <a:off x="1493838" y="2697163"/>
            <a:ext cx="4297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Stop                                            Continue </a:t>
            </a: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938213" y="8242300"/>
            <a:ext cx="5730875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6" name="ZoneTexte 18"/>
          <p:cNvSpPr txBox="1">
            <a:spLocks noChangeArrowheads="1"/>
          </p:cNvSpPr>
          <p:nvPr/>
        </p:nvSpPr>
        <p:spPr bwMode="auto">
          <a:xfrm>
            <a:off x="982663" y="8050213"/>
            <a:ext cx="5688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Sprint 1                          Sprint 2                           Sprint 3</a:t>
            </a:r>
          </a:p>
        </p:txBody>
      </p:sp>
      <p:sp>
        <p:nvSpPr>
          <p:cNvPr id="21517" name="ZoneTexte 21"/>
          <p:cNvSpPr txBox="1">
            <a:spLocks noChangeArrowheads="1"/>
          </p:cNvSpPr>
          <p:nvPr/>
        </p:nvSpPr>
        <p:spPr bwMode="auto">
          <a:xfrm>
            <a:off x="122238" y="7004050"/>
            <a:ext cx="11017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Positive</a:t>
            </a:r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endParaRPr lang="fr-FR" altLang="fr-FR"/>
          </a:p>
          <a:p>
            <a:r>
              <a:rPr lang="fr-FR" altLang="fr-FR"/>
              <a:t>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3188" y="3400425"/>
            <a:ext cx="7189787" cy="3430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-12700" y="231775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grpSp>
        <p:nvGrpSpPr>
          <p:cNvPr id="22531" name="Groupe 2"/>
          <p:cNvGrpSpPr>
            <a:grpSpLocks/>
          </p:cNvGrpSpPr>
          <p:nvPr/>
        </p:nvGrpSpPr>
        <p:grpSpPr bwMode="auto">
          <a:xfrm>
            <a:off x="182563" y="1287463"/>
            <a:ext cx="7031037" cy="8836025"/>
            <a:chOff x="1143000" y="2362200"/>
            <a:chExt cx="4800600" cy="6441031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1143000" y="5726209"/>
              <a:ext cx="4800600" cy="30770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fr-FR" altLang="fr-FR" sz="1800" b="1" dirty="0">
                  <a:latin typeface="Arial" panose="020B0604020202020204" pitchFamily="34" charset="0"/>
                </a:rPr>
                <a:t>4 </a:t>
              </a:r>
              <a:r>
                <a:rPr lang="fr-FR" altLang="fr-FR" sz="1800" dirty="0">
                  <a:latin typeface="Arial" panose="020B0604020202020204" pitchFamily="34" charset="0"/>
                </a:rPr>
                <a:t>                                            Actions</a:t>
              </a:r>
            </a:p>
            <a:p>
              <a:pPr marL="342900" indent="-342900">
                <a:buFontTx/>
                <a:buAutoNum type="arabicPlain" startAt="4"/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buFont typeface="Wingdings" panose="05000000000000000000" pitchFamily="2" charset="2"/>
                <a:buChar char="ü"/>
                <a:defRPr/>
              </a:pPr>
              <a:r>
                <a:rPr lang="fr-FR" altLang="fr-FR" sz="1800" dirty="0">
                  <a:latin typeface="Arial" panose="020B0604020202020204" pitchFamily="34" charset="0"/>
                </a:rPr>
                <a:t>                     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What</a:t>
              </a:r>
              <a:r>
                <a:rPr lang="fr-FR" altLang="fr-FR" sz="1800" dirty="0">
                  <a:latin typeface="Arial" panose="020B0604020202020204" pitchFamily="34" charset="0"/>
                </a:rPr>
                <a:t> ?              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Who</a:t>
              </a:r>
              <a:r>
                <a:rPr lang="fr-FR" altLang="fr-FR" sz="1800" dirty="0">
                  <a:latin typeface="Arial" panose="020B0604020202020204" pitchFamily="34" charset="0"/>
                </a:rPr>
                <a:t> ?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When</a:t>
              </a:r>
              <a:r>
                <a:rPr lang="fr-FR" altLang="fr-FR" sz="1800" dirty="0">
                  <a:latin typeface="Arial" panose="020B0604020202020204" pitchFamily="34" charset="0"/>
                </a:rPr>
                <a:t>?   </a:t>
              </a: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</p:txBody>
        </p:sp>
        <p:sp>
          <p:nvSpPr>
            <p:cNvPr id="22542" name="Rectangle 43"/>
            <p:cNvSpPr>
              <a:spLocks noChangeArrowheads="1"/>
            </p:cNvSpPr>
            <p:nvPr/>
          </p:nvSpPr>
          <p:spPr bwMode="auto">
            <a:xfrm>
              <a:off x="1143000" y="6248400"/>
              <a:ext cx="48006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22543" name="Rectangle 47"/>
            <p:cNvSpPr>
              <a:spLocks noChangeArrowheads="1"/>
            </p:cNvSpPr>
            <p:nvPr/>
          </p:nvSpPr>
          <p:spPr bwMode="auto">
            <a:xfrm>
              <a:off x="1143000" y="2362200"/>
              <a:ext cx="4800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800" b="1">
                  <a:latin typeface="Arial" panose="020B0604020202020204" pitchFamily="34" charset="0"/>
                </a:rPr>
                <a:t>1</a:t>
              </a:r>
              <a:r>
                <a:rPr lang="fr-FR" altLang="fr-FR" sz="1800">
                  <a:latin typeface="Arial" panose="020B0604020202020204" pitchFamily="34" charset="0"/>
                </a:rPr>
                <a:t>         Date</a:t>
              </a:r>
            </a:p>
          </p:txBody>
        </p:sp>
        <p:sp>
          <p:nvSpPr>
            <p:cNvPr id="22544" name="Rectangle 48"/>
            <p:cNvSpPr>
              <a:spLocks noChangeArrowheads="1"/>
            </p:cNvSpPr>
            <p:nvPr/>
          </p:nvSpPr>
          <p:spPr bwMode="auto">
            <a:xfrm>
              <a:off x="1143000" y="2743200"/>
              <a:ext cx="4800600" cy="228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800" b="1">
                  <a:latin typeface="Arial" panose="020B0604020202020204" pitchFamily="34" charset="0"/>
                </a:rPr>
                <a:t>2</a:t>
              </a:r>
              <a:r>
                <a:rPr lang="fr-FR" altLang="fr-FR" sz="1800">
                  <a:latin typeface="Arial" panose="020B0604020202020204" pitchFamily="34" charset="0"/>
                </a:rPr>
                <a:t>                                          Participants</a:t>
              </a:r>
            </a:p>
            <a:p>
              <a:r>
                <a:rPr lang="fr-FR" altLang="fr-FR" sz="1800">
                  <a:latin typeface="Arial" panose="020B0604020202020204" pitchFamily="34" charset="0"/>
                </a:rPr>
                <a:t>        Name        Function                                  Name       Function</a:t>
              </a: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</p:txBody>
        </p:sp>
        <p:sp>
          <p:nvSpPr>
            <p:cNvPr id="22545" name="Rectangle 49"/>
            <p:cNvSpPr>
              <a:spLocks noChangeArrowheads="1"/>
            </p:cNvSpPr>
            <p:nvPr/>
          </p:nvSpPr>
          <p:spPr bwMode="auto">
            <a:xfrm>
              <a:off x="1143000" y="4540675"/>
              <a:ext cx="4800600" cy="1402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800" b="1">
                  <a:latin typeface="Arial" panose="020B0604020202020204" pitchFamily="34" charset="0"/>
                </a:rPr>
                <a:t>3</a:t>
              </a:r>
              <a:r>
                <a:rPr lang="fr-FR" altLang="fr-FR" sz="1800">
                  <a:latin typeface="Arial" panose="020B0604020202020204" pitchFamily="34" charset="0"/>
                </a:rPr>
                <a:t>                                     Meeting Objectives</a:t>
              </a: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</p:txBody>
        </p:sp>
        <p:sp>
          <p:nvSpPr>
            <p:cNvPr id="22546" name="Rectangle 50"/>
            <p:cNvSpPr>
              <a:spLocks noChangeArrowheads="1"/>
            </p:cNvSpPr>
            <p:nvPr/>
          </p:nvSpPr>
          <p:spPr bwMode="auto">
            <a:xfrm>
              <a:off x="1143000" y="6248400"/>
              <a:ext cx="3048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22547" name="Rectangle 51"/>
            <p:cNvSpPr>
              <a:spLocks noChangeArrowheads="1"/>
            </p:cNvSpPr>
            <p:nvPr/>
          </p:nvSpPr>
          <p:spPr bwMode="auto">
            <a:xfrm>
              <a:off x="1447800" y="6248400"/>
              <a:ext cx="25146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22548" name="Rectangle 52"/>
            <p:cNvSpPr>
              <a:spLocks noChangeArrowheads="1"/>
            </p:cNvSpPr>
            <p:nvPr/>
          </p:nvSpPr>
          <p:spPr bwMode="auto">
            <a:xfrm>
              <a:off x="3962400" y="6248400"/>
              <a:ext cx="6096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</p:grpSp>
      <p:sp>
        <p:nvSpPr>
          <p:cNvPr id="22532" name="Titre 1"/>
          <p:cNvSpPr txBox="1">
            <a:spLocks/>
          </p:cNvSpPr>
          <p:nvPr/>
        </p:nvSpPr>
        <p:spPr bwMode="auto">
          <a:xfrm>
            <a:off x="298450" y="5167313"/>
            <a:ext cx="71850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6000">
                <a:solidFill>
                  <a:srgbClr val="D4145E"/>
                </a:solidFill>
                <a:latin typeface="Arial" panose="020B0604020202020204" pitchFamily="34" charset="0"/>
              </a:rPr>
              <a:t>         </a:t>
            </a:r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 3</a:t>
            </a:r>
          </a:p>
        </p:txBody>
      </p:sp>
      <p:grpSp>
        <p:nvGrpSpPr>
          <p:cNvPr id="22533" name="Groupe 32"/>
          <p:cNvGrpSpPr>
            <a:grpSpLocks/>
          </p:cNvGrpSpPr>
          <p:nvPr/>
        </p:nvGrpSpPr>
        <p:grpSpPr bwMode="auto">
          <a:xfrm>
            <a:off x="182563" y="330200"/>
            <a:ext cx="7031037" cy="4932363"/>
            <a:chOff x="1143000" y="5207780"/>
            <a:chExt cx="4800600" cy="3595451"/>
          </a:xfrm>
        </p:grpSpPr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1143000" y="5726210"/>
              <a:ext cx="4800600" cy="3077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fr-FR" altLang="fr-FR" sz="1800" b="1" dirty="0">
                  <a:latin typeface="Arial" panose="020B0604020202020204" pitchFamily="34" charset="0"/>
                </a:rPr>
                <a:t>4 </a:t>
              </a:r>
              <a:r>
                <a:rPr lang="fr-FR" altLang="fr-FR" sz="1800" dirty="0">
                  <a:latin typeface="Arial" panose="020B0604020202020204" pitchFamily="34" charset="0"/>
                </a:rPr>
                <a:t>                                            Actions</a:t>
              </a:r>
            </a:p>
            <a:p>
              <a:pPr marL="342900" indent="-342900">
                <a:buFontTx/>
                <a:buAutoNum type="arabicPlain" startAt="4"/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buFont typeface="Wingdings" panose="05000000000000000000" pitchFamily="2" charset="2"/>
                <a:buChar char="ü"/>
                <a:defRPr/>
              </a:pPr>
              <a:r>
                <a:rPr lang="fr-FR" altLang="fr-FR" sz="1800" dirty="0">
                  <a:latin typeface="Arial" panose="020B0604020202020204" pitchFamily="34" charset="0"/>
                </a:rPr>
                <a:t>                     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What</a:t>
              </a:r>
              <a:r>
                <a:rPr lang="fr-FR" altLang="fr-FR" sz="1800" dirty="0">
                  <a:latin typeface="Arial" panose="020B0604020202020204" pitchFamily="34" charset="0"/>
                </a:rPr>
                <a:t> ?              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Who</a:t>
              </a:r>
              <a:r>
                <a:rPr lang="fr-FR" altLang="fr-FR" sz="1800" dirty="0">
                  <a:latin typeface="Arial" panose="020B0604020202020204" pitchFamily="34" charset="0"/>
                </a:rPr>
                <a:t> ?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When</a:t>
              </a:r>
              <a:r>
                <a:rPr lang="fr-FR" altLang="fr-FR" sz="1800" dirty="0">
                  <a:latin typeface="Arial" panose="020B0604020202020204" pitchFamily="34" charset="0"/>
                </a:rPr>
                <a:t>?   </a:t>
              </a: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</p:txBody>
        </p:sp>
        <p:sp>
          <p:nvSpPr>
            <p:cNvPr id="22536" name="Rectangle 43"/>
            <p:cNvSpPr>
              <a:spLocks noChangeArrowheads="1"/>
            </p:cNvSpPr>
            <p:nvPr/>
          </p:nvSpPr>
          <p:spPr bwMode="auto">
            <a:xfrm>
              <a:off x="1143000" y="6248400"/>
              <a:ext cx="48006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22537" name="Rectangle 49"/>
            <p:cNvSpPr>
              <a:spLocks noChangeArrowheads="1"/>
            </p:cNvSpPr>
            <p:nvPr/>
          </p:nvSpPr>
          <p:spPr bwMode="auto">
            <a:xfrm>
              <a:off x="1143000" y="5207780"/>
              <a:ext cx="4800600" cy="7358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</p:txBody>
        </p:sp>
        <p:sp>
          <p:nvSpPr>
            <p:cNvPr id="22538" name="Rectangle 50"/>
            <p:cNvSpPr>
              <a:spLocks noChangeArrowheads="1"/>
            </p:cNvSpPr>
            <p:nvPr/>
          </p:nvSpPr>
          <p:spPr bwMode="auto">
            <a:xfrm>
              <a:off x="1143000" y="6248400"/>
              <a:ext cx="3048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22539" name="Rectangle 51"/>
            <p:cNvSpPr>
              <a:spLocks noChangeArrowheads="1"/>
            </p:cNvSpPr>
            <p:nvPr/>
          </p:nvSpPr>
          <p:spPr bwMode="auto">
            <a:xfrm>
              <a:off x="1447800" y="6248400"/>
              <a:ext cx="25146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22540" name="Rectangle 52"/>
            <p:cNvSpPr>
              <a:spLocks noChangeArrowheads="1"/>
            </p:cNvSpPr>
            <p:nvPr/>
          </p:nvSpPr>
          <p:spPr bwMode="auto">
            <a:xfrm>
              <a:off x="3962400" y="6248400"/>
              <a:ext cx="6096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</p:grpSp>
      <p:sp>
        <p:nvSpPr>
          <p:cNvPr id="22534" name="Titre 1"/>
          <p:cNvSpPr txBox="1">
            <a:spLocks/>
          </p:cNvSpPr>
          <p:nvPr/>
        </p:nvSpPr>
        <p:spPr bwMode="auto">
          <a:xfrm>
            <a:off x="125413" y="339725"/>
            <a:ext cx="7185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6000">
                <a:solidFill>
                  <a:srgbClr val="D4145E"/>
                </a:solidFill>
                <a:latin typeface="Arial" panose="020B0604020202020204" pitchFamily="34" charset="0"/>
              </a:rPr>
              <a:t>         </a:t>
            </a:r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95278" y="4132723"/>
            <a:ext cx="3811615" cy="1818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39792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72" dirty="0"/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733841" y="2446286"/>
            <a:ext cx="184731" cy="25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 sz="1061"/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2332478" y="2558613"/>
            <a:ext cx="1371321" cy="3207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484" b="1" dirty="0">
                <a:solidFill>
                  <a:schemeClr val="tx2">
                    <a:lumMod val="75000"/>
                  </a:schemeClr>
                </a:solidFill>
              </a:rPr>
              <a:t>- important</a:t>
            </a:r>
          </a:p>
        </p:txBody>
      </p:sp>
      <p:sp>
        <p:nvSpPr>
          <p:cNvPr id="2" name="Flèche gauche 1"/>
          <p:cNvSpPr/>
          <p:nvPr/>
        </p:nvSpPr>
        <p:spPr>
          <a:xfrm>
            <a:off x="1895941" y="2622122"/>
            <a:ext cx="571172" cy="2032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2"/>
          </a:p>
        </p:txBody>
      </p:sp>
    </p:spTree>
    <p:extLst>
      <p:ext uri="{BB962C8B-B14F-4D97-AF65-F5344CB8AC3E}">
        <p14:creationId xmlns:p14="http://schemas.microsoft.com/office/powerpoint/2010/main" val="39478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95278" y="4132723"/>
            <a:ext cx="3811615" cy="1818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39792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72" dirty="0"/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733841" y="2446286"/>
            <a:ext cx="184731" cy="25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 sz="1061"/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1797802" y="2568187"/>
            <a:ext cx="3809090" cy="77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fr-FR" altLang="fr-FR" sz="3181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3181" b="1" dirty="0" err="1">
                <a:solidFill>
                  <a:srgbClr val="D4145E"/>
                </a:solidFill>
                <a:latin typeface="Arial" panose="020B0604020202020204" pitchFamily="34" charset="0"/>
              </a:rPr>
              <a:t>Projects</a:t>
            </a:r>
            <a:r>
              <a:rPr lang="fr-FR" altLang="fr-FR" sz="3181" b="1" dirty="0">
                <a:solidFill>
                  <a:srgbClr val="D4145E"/>
                </a:solidFill>
                <a:latin typeface="Arial" panose="020B0604020202020204" pitchFamily="34" charset="0"/>
              </a:rPr>
              <a:t> </a:t>
            </a:r>
            <a:r>
              <a:rPr lang="fr-FR" altLang="fr-FR" sz="3181" b="1" dirty="0" err="1">
                <a:solidFill>
                  <a:srgbClr val="D4145E"/>
                </a:solidFill>
                <a:latin typeface="Arial" panose="020B0604020202020204" pitchFamily="34" charset="0"/>
              </a:rPr>
              <a:t>Backlog</a:t>
            </a:r>
            <a:r>
              <a:rPr lang="fr-FR" altLang="fr-FR" sz="3181" b="1" dirty="0">
                <a:solidFill>
                  <a:srgbClr val="D4145E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endParaRPr lang="fr-FR" altLang="fr-FR" sz="3181" dirty="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 rot="5400000">
            <a:off x="1391526" y="4971143"/>
            <a:ext cx="4619118" cy="1071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81" dirty="0">
                <a:solidFill>
                  <a:schemeClr val="bg1">
                    <a:lumMod val="65000"/>
                  </a:schemeClr>
                </a:solidFill>
              </a:rPr>
              <a:t>- - - - - - - - - - - - - - - - - - - - - </a:t>
            </a:r>
          </a:p>
        </p:txBody>
      </p:sp>
    </p:spTree>
    <p:extLst>
      <p:ext uri="{BB962C8B-B14F-4D97-AF65-F5344CB8AC3E}">
        <p14:creationId xmlns:p14="http://schemas.microsoft.com/office/powerpoint/2010/main" val="31074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95278" y="4132723"/>
            <a:ext cx="3811615" cy="1818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39792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72" dirty="0"/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1733841" y="2446286"/>
            <a:ext cx="184731" cy="25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 sz="1061"/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3761680" y="2574711"/>
            <a:ext cx="1371321" cy="3207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484" b="1" dirty="0">
                <a:solidFill>
                  <a:schemeClr val="tx2">
                    <a:lumMod val="75000"/>
                  </a:schemeClr>
                </a:solidFill>
              </a:rPr>
              <a:t>+ important</a:t>
            </a:r>
          </a:p>
        </p:txBody>
      </p:sp>
      <p:sp>
        <p:nvSpPr>
          <p:cNvPr id="12" name="Flèche gauche 11"/>
          <p:cNvSpPr/>
          <p:nvPr/>
        </p:nvSpPr>
        <p:spPr>
          <a:xfrm rot="10800000">
            <a:off x="5000097" y="2608447"/>
            <a:ext cx="571172" cy="2032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2"/>
          </a:p>
        </p:txBody>
      </p:sp>
    </p:spTree>
    <p:extLst>
      <p:ext uri="{BB962C8B-B14F-4D97-AF65-F5344CB8AC3E}">
        <p14:creationId xmlns:p14="http://schemas.microsoft.com/office/powerpoint/2010/main" val="40150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574023" y="2022369"/>
            <a:ext cx="6396249" cy="7216281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2323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152"/>
          </a:p>
        </p:txBody>
      </p:sp>
      <p:sp>
        <p:nvSpPr>
          <p:cNvPr id="258080" name="Text Box 32"/>
          <p:cNvSpPr txBox="1">
            <a:spLocks noChangeArrowheads="1"/>
          </p:cNvSpPr>
          <p:nvPr/>
        </p:nvSpPr>
        <p:spPr bwMode="auto">
          <a:xfrm>
            <a:off x="667985" y="493352"/>
            <a:ext cx="6362081" cy="889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36" tIns="68336" rIns="68336" bIns="68336">
            <a:spAutoFit/>
          </a:bodyPr>
          <a:lstStyle/>
          <a:p>
            <a:pPr algn="ctr"/>
            <a:r>
              <a:rPr lang="fr-FR" altLang="fr-FR" sz="2152" b="1" u="sng"/>
              <a:t>Pour introduire et démarrer sa réunion, l'animateur </a:t>
            </a:r>
          </a:p>
          <a:p>
            <a:pPr algn="ctr"/>
            <a:endParaRPr lang="fr-FR" altLang="fr-FR" sz="2152" b="1" u="sng"/>
          </a:p>
          <a:p>
            <a:pPr algn="ctr"/>
            <a:endParaRPr lang="fr-FR" altLang="fr-FR" sz="1507" b="1" u="sng"/>
          </a:p>
          <a:p>
            <a:pPr algn="ctr"/>
            <a:endParaRPr lang="fr-FR" altLang="fr-FR" sz="1507" b="1" u="sng"/>
          </a:p>
          <a:p>
            <a:pPr algn="ctr"/>
            <a:endParaRPr lang="fr-FR" altLang="fr-FR" sz="1507" b="1" u="sng"/>
          </a:p>
          <a:p>
            <a:pPr algn="ctr"/>
            <a:endParaRPr lang="fr-FR" altLang="fr-FR" sz="1507" b="1" u="sng"/>
          </a:p>
          <a:p>
            <a:pPr algn="ctr"/>
            <a:endParaRPr lang="fr-FR" altLang="fr-FR" sz="1507" b="1" u="sng"/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Etait-il là en avance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dit « bonjour » personnellement, avec un contact aux yeux?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La salle était-elle préparée pour la réunion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Y avait-il le minimum de confort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parlé d'autre chose en attendant tous les participants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démarré la réunion à l'heure fixée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accueilli les retardataires en faisant une courte synthèse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introduit la réunion en rappelant les enjeux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S'est-il présenté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permis à chaque participant de se présenter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décliné l'objectif de la réunion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présenté l’agenda de la réunion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négocié avec les participants les pauses et l'heure de fin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défini son rôle durant les différentes phases de la réunion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situé le rôle des participants dans les différentes phases de la réunion 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vérifié l'accord sur l'objectif, l'ordre du jour et les différents rôles?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q"/>
            </a:pPr>
            <a:r>
              <a:rPr lang="fr-FR" altLang="fr-FR" sz="1507"/>
              <a:t>  A-t-il fait parler chaque participant avant de démarrer la réunion ?</a:t>
            </a:r>
          </a:p>
          <a:p>
            <a:endParaRPr lang="fr-FR" altLang="fr-FR" sz="1507"/>
          </a:p>
        </p:txBody>
      </p:sp>
    </p:spTree>
    <p:extLst>
      <p:ext uri="{BB962C8B-B14F-4D97-AF65-F5344CB8AC3E}">
        <p14:creationId xmlns:p14="http://schemas.microsoft.com/office/powerpoint/2010/main" val="34677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3" name="Rectangle 37"/>
          <p:cNvSpPr>
            <a:spLocks noChangeArrowheads="1"/>
          </p:cNvSpPr>
          <p:nvPr/>
        </p:nvSpPr>
        <p:spPr bwMode="auto">
          <a:xfrm>
            <a:off x="574023" y="2022369"/>
            <a:ext cx="6396249" cy="7216281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2323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152"/>
          </a:p>
        </p:txBody>
      </p:sp>
      <p:sp>
        <p:nvSpPr>
          <p:cNvPr id="249894" name="Text Box 38"/>
          <p:cNvSpPr txBox="1">
            <a:spLocks noChangeArrowheads="1"/>
          </p:cNvSpPr>
          <p:nvPr/>
        </p:nvSpPr>
        <p:spPr bwMode="auto">
          <a:xfrm>
            <a:off x="591106" y="1036623"/>
            <a:ext cx="6232243" cy="311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36" tIns="68336" rIns="68336" bIns="68336">
            <a:spAutoFit/>
          </a:bodyPr>
          <a:lstStyle/>
          <a:p>
            <a:pPr algn="ctr"/>
            <a:r>
              <a:rPr lang="fr-FR" altLang="fr-FR" sz="2152" b="1" u="sng"/>
              <a:t>Compte-rendu de réunion </a:t>
            </a:r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/>
          </a:p>
          <a:p>
            <a:endParaRPr lang="fr-FR" altLang="fr-FR" sz="2152"/>
          </a:p>
        </p:txBody>
      </p:sp>
      <p:sp>
        <p:nvSpPr>
          <p:cNvPr id="249898" name="Rectangle 42"/>
          <p:cNvSpPr>
            <a:spLocks noChangeArrowheads="1"/>
          </p:cNvSpPr>
          <p:nvPr/>
        </p:nvSpPr>
        <p:spPr bwMode="auto">
          <a:xfrm>
            <a:off x="1230048" y="6696551"/>
            <a:ext cx="5166201" cy="2460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sz="1937" b="1">
                <a:latin typeface="Tempus Sans ITC" panose="04020404030D07020202" pitchFamily="82" charset="0"/>
              </a:rPr>
              <a:t>4</a:t>
            </a:r>
            <a:r>
              <a:rPr lang="fr-FR" altLang="fr-FR" sz="1937">
                <a:latin typeface="Tempus Sans ITC" panose="04020404030D07020202" pitchFamily="82" charset="0"/>
              </a:rPr>
              <a:t>                        Relevé des décisions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altLang="fr-FR" sz="1937">
                <a:latin typeface="Tempus Sans ITC" panose="04020404030D07020202" pitchFamily="82" charset="0"/>
              </a:rPr>
              <a:t>          Quoi ?                        Qui ?  Pour quand ?   </a:t>
            </a: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</p:txBody>
      </p:sp>
      <p:sp>
        <p:nvSpPr>
          <p:cNvPr id="249899" name="Rectangle 43"/>
          <p:cNvSpPr>
            <a:spLocks noChangeArrowheads="1"/>
          </p:cNvSpPr>
          <p:nvPr/>
        </p:nvSpPr>
        <p:spPr bwMode="auto">
          <a:xfrm>
            <a:off x="1230048" y="7024564"/>
            <a:ext cx="5166201" cy="328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152"/>
          </a:p>
        </p:txBody>
      </p:sp>
      <p:sp>
        <p:nvSpPr>
          <p:cNvPr id="249902" name="Text Box 46"/>
          <p:cNvSpPr txBox="1">
            <a:spLocks noChangeArrowheads="1"/>
          </p:cNvSpPr>
          <p:nvPr/>
        </p:nvSpPr>
        <p:spPr bwMode="auto">
          <a:xfrm>
            <a:off x="861034" y="2268379"/>
            <a:ext cx="5658220" cy="39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 sz="1937" b="1" u="sng"/>
          </a:p>
        </p:txBody>
      </p:sp>
      <p:sp>
        <p:nvSpPr>
          <p:cNvPr id="249903" name="Rectangle 47"/>
          <p:cNvSpPr>
            <a:spLocks noChangeArrowheads="1"/>
          </p:cNvSpPr>
          <p:nvPr/>
        </p:nvSpPr>
        <p:spPr bwMode="auto">
          <a:xfrm>
            <a:off x="1230048" y="2842401"/>
            <a:ext cx="5166201" cy="4100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sz="1937" b="1">
                <a:latin typeface="Tempus Sans ITC" panose="04020404030D07020202" pitchFamily="82" charset="0"/>
              </a:rPr>
              <a:t>1</a:t>
            </a:r>
            <a:r>
              <a:rPr lang="fr-FR" altLang="fr-FR" sz="1937">
                <a:latin typeface="Tempus Sans ITC" panose="04020404030D07020202" pitchFamily="82" charset="0"/>
              </a:rPr>
              <a:t>         Date               Heure             Lieu</a:t>
            </a:r>
          </a:p>
        </p:txBody>
      </p:sp>
      <p:sp>
        <p:nvSpPr>
          <p:cNvPr id="249904" name="Rectangle 48"/>
          <p:cNvSpPr>
            <a:spLocks noChangeArrowheads="1"/>
          </p:cNvSpPr>
          <p:nvPr/>
        </p:nvSpPr>
        <p:spPr bwMode="auto">
          <a:xfrm>
            <a:off x="1230048" y="3252417"/>
            <a:ext cx="5166201" cy="2460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sz="1937" b="1">
                <a:latin typeface="Tempus Sans ITC" panose="04020404030D07020202" pitchFamily="82" charset="0"/>
              </a:rPr>
              <a:t>2</a:t>
            </a:r>
            <a:r>
              <a:rPr lang="fr-FR" altLang="fr-FR" sz="1937">
                <a:latin typeface="Tempus Sans ITC" panose="04020404030D07020202" pitchFamily="82" charset="0"/>
              </a:rPr>
              <a:t>                        Participants</a:t>
            </a:r>
          </a:p>
          <a:p>
            <a:r>
              <a:rPr lang="fr-FR" altLang="fr-FR" sz="1937">
                <a:latin typeface="Tempus Sans ITC" panose="04020404030D07020202" pitchFamily="82" charset="0"/>
              </a:rPr>
              <a:t>Nom        Fonction           Nom       Fonction</a:t>
            </a: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</p:txBody>
      </p:sp>
      <p:sp>
        <p:nvSpPr>
          <p:cNvPr id="249905" name="Rectangle 49"/>
          <p:cNvSpPr>
            <a:spLocks noChangeArrowheads="1"/>
          </p:cNvSpPr>
          <p:nvPr/>
        </p:nvSpPr>
        <p:spPr bwMode="auto">
          <a:xfrm>
            <a:off x="1230048" y="5712513"/>
            <a:ext cx="5166201" cy="984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sz="1937" b="1">
                <a:latin typeface="Tempus Sans ITC" panose="04020404030D07020202" pitchFamily="82" charset="0"/>
              </a:rPr>
              <a:t>3</a:t>
            </a:r>
            <a:r>
              <a:rPr lang="fr-FR" altLang="fr-FR" sz="1937">
                <a:latin typeface="Tempus Sans ITC" panose="04020404030D07020202" pitchFamily="82" charset="0"/>
              </a:rPr>
              <a:t>                        Ordre du jour</a:t>
            </a:r>
          </a:p>
          <a:p>
            <a:endParaRPr lang="fr-FR" altLang="fr-FR" sz="1937">
              <a:latin typeface="Tempus Sans ITC" panose="04020404030D07020202" pitchFamily="82" charset="0"/>
            </a:endParaRPr>
          </a:p>
          <a:p>
            <a:endParaRPr lang="fr-FR" altLang="fr-FR" sz="1937">
              <a:latin typeface="Tempus Sans ITC" panose="04020404030D07020202" pitchFamily="82" charset="0"/>
            </a:endParaRPr>
          </a:p>
        </p:txBody>
      </p:sp>
      <p:sp>
        <p:nvSpPr>
          <p:cNvPr id="249906" name="Rectangle 50"/>
          <p:cNvSpPr>
            <a:spLocks noChangeArrowheads="1"/>
          </p:cNvSpPr>
          <p:nvPr/>
        </p:nvSpPr>
        <p:spPr bwMode="auto">
          <a:xfrm>
            <a:off x="1230048" y="7024564"/>
            <a:ext cx="328013" cy="21320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152"/>
          </a:p>
        </p:txBody>
      </p:sp>
      <p:sp>
        <p:nvSpPr>
          <p:cNvPr id="249907" name="Rectangle 51"/>
          <p:cNvSpPr>
            <a:spLocks noChangeArrowheads="1"/>
          </p:cNvSpPr>
          <p:nvPr/>
        </p:nvSpPr>
        <p:spPr bwMode="auto">
          <a:xfrm>
            <a:off x="1558061" y="7024564"/>
            <a:ext cx="2706105" cy="21320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152"/>
          </a:p>
        </p:txBody>
      </p:sp>
      <p:sp>
        <p:nvSpPr>
          <p:cNvPr id="249908" name="Rectangle 52"/>
          <p:cNvSpPr>
            <a:spLocks noChangeArrowheads="1"/>
          </p:cNvSpPr>
          <p:nvPr/>
        </p:nvSpPr>
        <p:spPr bwMode="auto">
          <a:xfrm>
            <a:off x="4264166" y="7024564"/>
            <a:ext cx="656026" cy="21320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152"/>
          </a:p>
        </p:txBody>
      </p:sp>
    </p:spTree>
    <p:extLst>
      <p:ext uri="{BB962C8B-B14F-4D97-AF65-F5344CB8AC3E}">
        <p14:creationId xmlns:p14="http://schemas.microsoft.com/office/powerpoint/2010/main" val="24171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 nodePh="1">
                                  <p:stCondLst>
                                    <p:cond delay="5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0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18" name="Rectangle 30"/>
          <p:cNvSpPr>
            <a:spLocks noChangeArrowheads="1"/>
          </p:cNvSpPr>
          <p:nvPr/>
        </p:nvSpPr>
        <p:spPr bwMode="auto">
          <a:xfrm>
            <a:off x="574023" y="2022369"/>
            <a:ext cx="6396249" cy="7216281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2323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2152"/>
          </a:p>
        </p:txBody>
      </p:sp>
      <p:sp>
        <p:nvSpPr>
          <p:cNvPr id="293919" name="Text Box 31"/>
          <p:cNvSpPr txBox="1">
            <a:spLocks noChangeArrowheads="1"/>
          </p:cNvSpPr>
          <p:nvPr/>
        </p:nvSpPr>
        <p:spPr bwMode="auto">
          <a:xfrm>
            <a:off x="667985" y="725694"/>
            <a:ext cx="6232243" cy="311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36" tIns="68336" rIns="68336" bIns="68336">
            <a:spAutoFit/>
          </a:bodyPr>
          <a:lstStyle/>
          <a:p>
            <a:pPr algn="ctr"/>
            <a:r>
              <a:rPr lang="fr-FR" altLang="fr-FR" sz="2152" b="1" u="sng"/>
              <a:t>Pour conclure sa réunion, l'animateur</a:t>
            </a:r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 b="1" u="sng"/>
          </a:p>
          <a:p>
            <a:pPr algn="ctr"/>
            <a:endParaRPr lang="fr-FR" altLang="fr-FR" sz="2152"/>
          </a:p>
          <a:p>
            <a:endParaRPr lang="fr-FR" altLang="fr-FR" sz="2152"/>
          </a:p>
        </p:txBody>
      </p:sp>
      <p:sp>
        <p:nvSpPr>
          <p:cNvPr id="293921" name="Text Box 33"/>
          <p:cNvSpPr txBox="1">
            <a:spLocks noChangeArrowheads="1"/>
          </p:cNvSpPr>
          <p:nvPr/>
        </p:nvSpPr>
        <p:spPr bwMode="auto">
          <a:xfrm>
            <a:off x="591107" y="2121457"/>
            <a:ext cx="6314246" cy="493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36" tIns="68336" rIns="68336" bIns="68336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A-t-il repris les objectifs du départ de la réunion ?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A-t-il pointé les résultats atteints et ceux non atteints ?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A-t-il présenté un tableau de synthèse de la réunion en reprenant ?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Les sujets abordés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Les décisions prises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Les responsables des actions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Les dates de réalisation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A-t-il demandé à chaque participant son avis sur la qualité du travail ? 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A-t-il écouté les commentaires en silence, sans chercher à se justifier?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A-t-il clôt la réunion sur une note positive et encourageante ?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Char char="r"/>
            </a:pPr>
            <a:r>
              <a:rPr lang="fr-FR" altLang="fr-FR" sz="1614"/>
              <a:t>  A-t-il fini à l'heure prévue ?</a:t>
            </a:r>
          </a:p>
        </p:txBody>
      </p:sp>
    </p:spTree>
    <p:extLst>
      <p:ext uri="{BB962C8B-B14F-4D97-AF65-F5344CB8AC3E}">
        <p14:creationId xmlns:p14="http://schemas.microsoft.com/office/powerpoint/2010/main" val="11283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4338" name="Titre 1"/>
          <p:cNvSpPr txBox="1">
            <a:spLocks/>
          </p:cNvSpPr>
          <p:nvPr/>
        </p:nvSpPr>
        <p:spPr bwMode="auto">
          <a:xfrm>
            <a:off x="120650" y="217488"/>
            <a:ext cx="718502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                    </a:t>
            </a:r>
            <a:r>
              <a:rPr lang="fr-FR" altLang="fr-FR" sz="7200" b="1">
                <a:solidFill>
                  <a:srgbClr val="D4145E"/>
                </a:solidFill>
                <a:latin typeface="Arial" panose="020B0604020202020204" pitchFamily="34" charset="0"/>
              </a:rPr>
              <a:t>Sprint Backlog</a:t>
            </a: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      In progress</a:t>
            </a: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(En cours) </a:t>
            </a:r>
          </a:p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5400000">
            <a:off x="-3344863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  <p:sp>
        <p:nvSpPr>
          <p:cNvPr id="5" name="ZoneTexte 4"/>
          <p:cNvSpPr txBox="1"/>
          <p:nvPr/>
        </p:nvSpPr>
        <p:spPr>
          <a:xfrm rot="5400000">
            <a:off x="2671762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5362" name="Titre 1"/>
          <p:cNvSpPr txBox="1">
            <a:spLocks/>
          </p:cNvSpPr>
          <p:nvPr/>
        </p:nvSpPr>
        <p:spPr bwMode="auto">
          <a:xfrm>
            <a:off x="120650" y="217488"/>
            <a:ext cx="7185025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6000" dirty="0" smtClean="0">
                <a:solidFill>
                  <a:srgbClr val="D4145E"/>
                </a:solidFill>
                <a:latin typeface="Arial" panose="020B0604020202020204" pitchFamily="34" charset="0"/>
              </a:rPr>
              <a:t>(</a:t>
            </a:r>
            <a:r>
              <a:rPr lang="fr-FR" altLang="fr-FR" sz="6000" smtClean="0">
                <a:solidFill>
                  <a:srgbClr val="D4145E"/>
                </a:solidFill>
                <a:latin typeface="Arial" panose="020B0604020202020204" pitchFamily="34" charset="0"/>
              </a:rPr>
              <a:t>Groupe 2)</a:t>
            </a:r>
            <a:endParaRPr lang="fr-FR" altLang="fr-FR" sz="6000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r>
              <a:rPr lang="fr-FR" altLang="fr-FR" sz="6000" b="1" dirty="0">
                <a:solidFill>
                  <a:srgbClr val="D4145E"/>
                </a:solidFill>
                <a:latin typeface="Arial" panose="020B0604020202020204" pitchFamily="34" charset="0"/>
              </a:rPr>
              <a:t>                  </a:t>
            </a:r>
            <a:r>
              <a:rPr lang="fr-FR" altLang="fr-FR" sz="9600" b="1" dirty="0">
                <a:solidFill>
                  <a:srgbClr val="D4145E"/>
                </a:solidFill>
                <a:latin typeface="Arial" panose="020B0604020202020204" pitchFamily="34" charset="0"/>
              </a:rPr>
              <a:t>    </a:t>
            </a:r>
            <a:endParaRPr lang="fr-FR" altLang="fr-FR" sz="7200" b="1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 dirty="0" err="1">
                <a:solidFill>
                  <a:srgbClr val="D4145E"/>
                </a:solidFill>
                <a:latin typeface="Arial" panose="020B0604020202020204" pitchFamily="34" charset="0"/>
              </a:rPr>
              <a:t>Done</a:t>
            </a:r>
            <a:endParaRPr lang="fr-FR" altLang="fr-FR" sz="6000" b="1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 dirty="0" smtClean="0">
                <a:solidFill>
                  <a:srgbClr val="D4145E"/>
                </a:solidFill>
                <a:latin typeface="Arial" panose="020B0604020202020204" pitchFamily="34" charset="0"/>
              </a:rPr>
              <a:t>(Fait)</a:t>
            </a:r>
            <a:endParaRPr lang="fr-FR" altLang="fr-FR" sz="6000" b="1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 dirty="0">
                <a:solidFill>
                  <a:srgbClr val="D4145E"/>
                </a:solidFill>
                <a:latin typeface="Arial" panose="020B0604020202020204" pitchFamily="34" charset="0"/>
              </a:rPr>
              <a:t>Sprint 1 </a:t>
            </a:r>
          </a:p>
          <a:p>
            <a:pPr algn="ctr"/>
            <a:endParaRPr lang="fr-FR" altLang="fr-FR" sz="6000" dirty="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5400000">
            <a:off x="-3344863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  <p:sp>
        <p:nvSpPr>
          <p:cNvPr id="5" name="ZoneTexte 4"/>
          <p:cNvSpPr txBox="1"/>
          <p:nvPr/>
        </p:nvSpPr>
        <p:spPr>
          <a:xfrm rot="5400000">
            <a:off x="2671762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5362" name="Titre 1"/>
          <p:cNvSpPr txBox="1">
            <a:spLocks/>
          </p:cNvSpPr>
          <p:nvPr/>
        </p:nvSpPr>
        <p:spPr bwMode="auto">
          <a:xfrm>
            <a:off x="120650" y="217488"/>
            <a:ext cx="7185025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fr-FR" altLang="fr-FR" sz="6000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r>
              <a:rPr lang="fr-FR" altLang="fr-FR" sz="6000" b="1" dirty="0">
                <a:solidFill>
                  <a:srgbClr val="D4145E"/>
                </a:solidFill>
                <a:latin typeface="Arial" panose="020B0604020202020204" pitchFamily="34" charset="0"/>
              </a:rPr>
              <a:t>                  </a:t>
            </a:r>
            <a:r>
              <a:rPr lang="fr-FR" altLang="fr-FR" sz="9600" b="1" dirty="0">
                <a:solidFill>
                  <a:srgbClr val="D4145E"/>
                </a:solidFill>
                <a:latin typeface="Arial" panose="020B0604020202020204" pitchFamily="34" charset="0"/>
              </a:rPr>
              <a:t>    </a:t>
            </a:r>
            <a:endParaRPr lang="fr-FR" altLang="fr-FR" sz="7200" b="1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 dirty="0" err="1" smtClean="0">
                <a:solidFill>
                  <a:srgbClr val="D4145E"/>
                </a:solidFill>
                <a:latin typeface="Arial" panose="020B0604020202020204" pitchFamily="34" charset="0"/>
              </a:rPr>
              <a:t>Validated</a:t>
            </a:r>
            <a:endParaRPr lang="fr-FR" altLang="fr-FR" sz="6000" b="1" dirty="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 dirty="0">
                <a:solidFill>
                  <a:srgbClr val="D4145E"/>
                </a:solidFill>
                <a:latin typeface="Arial" panose="020B0604020202020204" pitchFamily="34" charset="0"/>
              </a:rPr>
              <a:t>(Terminé)</a:t>
            </a:r>
          </a:p>
          <a:p>
            <a:pPr algn="ctr"/>
            <a:r>
              <a:rPr lang="fr-FR" altLang="fr-FR" sz="6000" b="1" dirty="0">
                <a:solidFill>
                  <a:srgbClr val="D4145E"/>
                </a:solidFill>
                <a:latin typeface="Arial" panose="020B0604020202020204" pitchFamily="34" charset="0"/>
              </a:rPr>
              <a:t>Sprint 1 </a:t>
            </a:r>
          </a:p>
          <a:p>
            <a:pPr algn="ctr"/>
            <a:endParaRPr lang="fr-FR" altLang="fr-FR" sz="6000" dirty="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5400000">
            <a:off x="-3344863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  <p:sp>
        <p:nvSpPr>
          <p:cNvPr id="5" name="ZoneTexte 4"/>
          <p:cNvSpPr txBox="1"/>
          <p:nvPr/>
        </p:nvSpPr>
        <p:spPr>
          <a:xfrm rot="5400000">
            <a:off x="2671762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</p:spTree>
    <p:extLst>
      <p:ext uri="{BB962C8B-B14F-4D97-AF65-F5344CB8AC3E}">
        <p14:creationId xmlns:p14="http://schemas.microsoft.com/office/powerpoint/2010/main" val="18633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4" name="ZoneTexte 3"/>
          <p:cNvSpPr txBox="1"/>
          <p:nvPr/>
        </p:nvSpPr>
        <p:spPr>
          <a:xfrm rot="5400000">
            <a:off x="-3344863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  <p:sp>
        <p:nvSpPr>
          <p:cNvPr id="5" name="ZoneTexte 4"/>
          <p:cNvSpPr txBox="1"/>
          <p:nvPr/>
        </p:nvSpPr>
        <p:spPr>
          <a:xfrm rot="5400000">
            <a:off x="2671762" y="5702301"/>
            <a:ext cx="84613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</a:t>
            </a: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120650" y="217488"/>
            <a:ext cx="7289800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  <a:p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                 </a:t>
            </a:r>
            <a:r>
              <a:rPr lang="fr-FR" altLang="fr-FR" sz="9600" b="1">
                <a:solidFill>
                  <a:srgbClr val="D4145E"/>
                </a:solidFill>
                <a:latin typeface="Arial" panose="020B0604020202020204" pitchFamily="34" charset="0"/>
              </a:rPr>
              <a:t>    </a:t>
            </a:r>
            <a:endParaRPr lang="fr-FR" altLang="fr-FR" sz="72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</a:t>
            </a: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Retrospectives</a:t>
            </a: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 1</a:t>
            </a:r>
          </a:p>
          <a:p>
            <a:pPr algn="ctr"/>
            <a:r>
              <a:rPr lang="fr-FR" altLang="fr-FR" sz="2800" b="1">
                <a:solidFill>
                  <a:srgbClr val="D4145E"/>
                </a:solidFill>
                <a:latin typeface="Arial" panose="020B0604020202020204" pitchFamily="34" charset="0"/>
              </a:rPr>
              <a:t>(speed the boat) </a:t>
            </a:r>
          </a:p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pic>
        <p:nvPicPr>
          <p:cNvPr id="16389" name="Picture 2" descr="http://innovationgames.com/wp-content/uploads/2009/11/speedboat11-300x2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138" y="6602413"/>
            <a:ext cx="28575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ZoneTexte 2"/>
          <p:cNvSpPr txBox="1">
            <a:spLocks noChangeArrowheads="1"/>
          </p:cNvSpPr>
          <p:nvPr/>
        </p:nvSpPr>
        <p:spPr bwMode="auto">
          <a:xfrm>
            <a:off x="0" y="6253163"/>
            <a:ext cx="216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Best practises</a:t>
            </a:r>
          </a:p>
        </p:txBody>
      </p:sp>
      <p:sp>
        <p:nvSpPr>
          <p:cNvPr id="16391" name="ZoneTexte 9"/>
          <p:cNvSpPr txBox="1">
            <a:spLocks noChangeArrowheads="1"/>
          </p:cNvSpPr>
          <p:nvPr/>
        </p:nvSpPr>
        <p:spPr bwMode="auto">
          <a:xfrm>
            <a:off x="120650" y="9642475"/>
            <a:ext cx="216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Bad practises</a:t>
            </a:r>
          </a:p>
        </p:txBody>
      </p:sp>
      <p:grpSp>
        <p:nvGrpSpPr>
          <p:cNvPr id="16392" name="Groupe 8"/>
          <p:cNvGrpSpPr>
            <a:grpSpLocks/>
          </p:cNvGrpSpPr>
          <p:nvPr/>
        </p:nvGrpSpPr>
        <p:grpSpPr bwMode="auto">
          <a:xfrm>
            <a:off x="693738" y="7269163"/>
            <a:ext cx="4500562" cy="2116137"/>
            <a:chOff x="3927425" y="7318907"/>
            <a:chExt cx="1267011" cy="1962775"/>
          </a:xfrm>
        </p:grpSpPr>
        <p:sp>
          <p:nvSpPr>
            <p:cNvPr id="2" name="Forme libre 1"/>
            <p:cNvSpPr/>
            <p:nvPr/>
          </p:nvSpPr>
          <p:spPr>
            <a:xfrm>
              <a:off x="3927425" y="7318907"/>
              <a:ext cx="1267011" cy="1778719"/>
            </a:xfrm>
            <a:custGeom>
              <a:avLst/>
              <a:gdLst>
                <a:gd name="connsiteX0" fmla="*/ 1267011 w 1267011"/>
                <a:gd name="connsiteY0" fmla="*/ 0 h 1778924"/>
                <a:gd name="connsiteX1" fmla="*/ 1200509 w 1267011"/>
                <a:gd name="connsiteY1" fmla="*/ 83127 h 1778924"/>
                <a:gd name="connsiteX2" fmla="*/ 1150633 w 1267011"/>
                <a:gd name="connsiteY2" fmla="*/ 133004 h 1778924"/>
                <a:gd name="connsiteX3" fmla="*/ 1117382 w 1267011"/>
                <a:gd name="connsiteY3" fmla="*/ 182880 h 1778924"/>
                <a:gd name="connsiteX4" fmla="*/ 1017629 w 1267011"/>
                <a:gd name="connsiteY4" fmla="*/ 282633 h 1778924"/>
                <a:gd name="connsiteX5" fmla="*/ 951127 w 1267011"/>
                <a:gd name="connsiteY5" fmla="*/ 382386 h 1778924"/>
                <a:gd name="connsiteX6" fmla="*/ 917876 w 1267011"/>
                <a:gd name="connsiteY6" fmla="*/ 432262 h 1778924"/>
                <a:gd name="connsiteX7" fmla="*/ 868000 w 1267011"/>
                <a:gd name="connsiteY7" fmla="*/ 482138 h 1778924"/>
                <a:gd name="connsiteX8" fmla="*/ 851375 w 1267011"/>
                <a:gd name="connsiteY8" fmla="*/ 548640 h 1778924"/>
                <a:gd name="connsiteX9" fmla="*/ 784873 w 1267011"/>
                <a:gd name="connsiteY9" fmla="*/ 648393 h 1778924"/>
                <a:gd name="connsiteX10" fmla="*/ 751622 w 1267011"/>
                <a:gd name="connsiteY10" fmla="*/ 698269 h 1778924"/>
                <a:gd name="connsiteX11" fmla="*/ 718371 w 1267011"/>
                <a:gd name="connsiteY11" fmla="*/ 798022 h 1778924"/>
                <a:gd name="connsiteX12" fmla="*/ 701745 w 1267011"/>
                <a:gd name="connsiteY12" fmla="*/ 847898 h 1778924"/>
                <a:gd name="connsiteX13" fmla="*/ 635244 w 1267011"/>
                <a:gd name="connsiteY13" fmla="*/ 1014153 h 1778924"/>
                <a:gd name="connsiteX14" fmla="*/ 618618 w 1267011"/>
                <a:gd name="connsiteY14" fmla="*/ 1113906 h 1778924"/>
                <a:gd name="connsiteX15" fmla="*/ 585367 w 1267011"/>
                <a:gd name="connsiteY15" fmla="*/ 1213658 h 1778924"/>
                <a:gd name="connsiteX16" fmla="*/ 535491 w 1267011"/>
                <a:gd name="connsiteY16" fmla="*/ 1263535 h 1778924"/>
                <a:gd name="connsiteX17" fmla="*/ 419113 w 1267011"/>
                <a:gd name="connsiteY17" fmla="*/ 1313411 h 1778924"/>
                <a:gd name="connsiteX18" fmla="*/ 352611 w 1267011"/>
                <a:gd name="connsiteY18" fmla="*/ 1363287 h 1778924"/>
                <a:gd name="connsiteX19" fmla="*/ 302735 w 1267011"/>
                <a:gd name="connsiteY19" fmla="*/ 1379913 h 1778924"/>
                <a:gd name="connsiteX20" fmla="*/ 236233 w 1267011"/>
                <a:gd name="connsiteY20" fmla="*/ 1413164 h 1778924"/>
                <a:gd name="connsiteX21" fmla="*/ 119855 w 1267011"/>
                <a:gd name="connsiteY21" fmla="*/ 1396538 h 1778924"/>
                <a:gd name="connsiteX22" fmla="*/ 53353 w 1267011"/>
                <a:gd name="connsiteY22" fmla="*/ 1479666 h 1778924"/>
                <a:gd name="connsiteX23" fmla="*/ 20102 w 1267011"/>
                <a:gd name="connsiteY23" fmla="*/ 1529542 h 1778924"/>
                <a:gd name="connsiteX24" fmla="*/ 3476 w 1267011"/>
                <a:gd name="connsiteY24" fmla="*/ 1778924 h 17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67011" h="1778924">
                  <a:moveTo>
                    <a:pt x="1267011" y="0"/>
                  </a:moveTo>
                  <a:cubicBezTo>
                    <a:pt x="1244844" y="27709"/>
                    <a:pt x="1223876" y="56422"/>
                    <a:pt x="1200509" y="83127"/>
                  </a:cubicBezTo>
                  <a:cubicBezTo>
                    <a:pt x="1185026" y="100822"/>
                    <a:pt x="1165685" y="114942"/>
                    <a:pt x="1150633" y="133004"/>
                  </a:cubicBezTo>
                  <a:cubicBezTo>
                    <a:pt x="1137841" y="148354"/>
                    <a:pt x="1130657" y="167946"/>
                    <a:pt x="1117382" y="182880"/>
                  </a:cubicBezTo>
                  <a:cubicBezTo>
                    <a:pt x="1086141" y="218026"/>
                    <a:pt x="1043713" y="243507"/>
                    <a:pt x="1017629" y="282633"/>
                  </a:cubicBezTo>
                  <a:lnTo>
                    <a:pt x="951127" y="382386"/>
                  </a:lnTo>
                  <a:cubicBezTo>
                    <a:pt x="940043" y="399011"/>
                    <a:pt x="932005" y="418133"/>
                    <a:pt x="917876" y="432262"/>
                  </a:cubicBezTo>
                  <a:lnTo>
                    <a:pt x="868000" y="482138"/>
                  </a:lnTo>
                  <a:cubicBezTo>
                    <a:pt x="862458" y="504305"/>
                    <a:pt x="861594" y="528203"/>
                    <a:pt x="851375" y="548640"/>
                  </a:cubicBezTo>
                  <a:cubicBezTo>
                    <a:pt x="833503" y="584384"/>
                    <a:pt x="807040" y="615142"/>
                    <a:pt x="784873" y="648393"/>
                  </a:cubicBezTo>
                  <a:cubicBezTo>
                    <a:pt x="773789" y="665018"/>
                    <a:pt x="757941" y="679313"/>
                    <a:pt x="751622" y="698269"/>
                  </a:cubicBezTo>
                  <a:lnTo>
                    <a:pt x="718371" y="798022"/>
                  </a:lnTo>
                  <a:cubicBezTo>
                    <a:pt x="712829" y="814647"/>
                    <a:pt x="709582" y="832223"/>
                    <a:pt x="701745" y="847898"/>
                  </a:cubicBezTo>
                  <a:cubicBezTo>
                    <a:pt x="674611" y="902168"/>
                    <a:pt x="645516" y="952522"/>
                    <a:pt x="635244" y="1014153"/>
                  </a:cubicBezTo>
                  <a:cubicBezTo>
                    <a:pt x="629702" y="1047404"/>
                    <a:pt x="626794" y="1081203"/>
                    <a:pt x="618618" y="1113906"/>
                  </a:cubicBezTo>
                  <a:cubicBezTo>
                    <a:pt x="610117" y="1147909"/>
                    <a:pt x="610150" y="1188874"/>
                    <a:pt x="585367" y="1213658"/>
                  </a:cubicBezTo>
                  <a:cubicBezTo>
                    <a:pt x="568742" y="1230284"/>
                    <a:pt x="554623" y="1249869"/>
                    <a:pt x="535491" y="1263535"/>
                  </a:cubicBezTo>
                  <a:cubicBezTo>
                    <a:pt x="499539" y="1289215"/>
                    <a:pt x="459816" y="1299844"/>
                    <a:pt x="419113" y="1313411"/>
                  </a:cubicBezTo>
                  <a:cubicBezTo>
                    <a:pt x="396946" y="1330036"/>
                    <a:pt x="376669" y="1349539"/>
                    <a:pt x="352611" y="1363287"/>
                  </a:cubicBezTo>
                  <a:cubicBezTo>
                    <a:pt x="337395" y="1371982"/>
                    <a:pt x="318843" y="1373010"/>
                    <a:pt x="302735" y="1379913"/>
                  </a:cubicBezTo>
                  <a:cubicBezTo>
                    <a:pt x="279955" y="1389676"/>
                    <a:pt x="258400" y="1402080"/>
                    <a:pt x="236233" y="1413164"/>
                  </a:cubicBezTo>
                  <a:cubicBezTo>
                    <a:pt x="197440" y="1407622"/>
                    <a:pt x="158847" y="1392639"/>
                    <a:pt x="119855" y="1396538"/>
                  </a:cubicBezTo>
                  <a:cubicBezTo>
                    <a:pt x="60851" y="1402438"/>
                    <a:pt x="71512" y="1443347"/>
                    <a:pt x="53353" y="1479666"/>
                  </a:cubicBezTo>
                  <a:cubicBezTo>
                    <a:pt x="44417" y="1497538"/>
                    <a:pt x="31186" y="1512917"/>
                    <a:pt x="20102" y="1529542"/>
                  </a:cubicBezTo>
                  <a:cubicBezTo>
                    <a:pt x="-11309" y="1655184"/>
                    <a:pt x="3476" y="1573194"/>
                    <a:pt x="3476" y="177892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4213452" y="8748655"/>
              <a:ext cx="117539" cy="465294"/>
            </a:xfrm>
            <a:custGeom>
              <a:avLst/>
              <a:gdLst>
                <a:gd name="connsiteX0" fmla="*/ 16626 w 117531"/>
                <a:gd name="connsiteY0" fmla="*/ 0 h 465513"/>
                <a:gd name="connsiteX1" fmla="*/ 116378 w 117531"/>
                <a:gd name="connsiteY1" fmla="*/ 266008 h 465513"/>
                <a:gd name="connsiteX2" fmla="*/ 99753 w 117531"/>
                <a:gd name="connsiteY2" fmla="*/ 332509 h 465513"/>
                <a:gd name="connsiteX3" fmla="*/ 83127 w 117531"/>
                <a:gd name="connsiteY3" fmla="*/ 382386 h 465513"/>
                <a:gd name="connsiteX4" fmla="*/ 0 w 117531"/>
                <a:gd name="connsiteY4" fmla="*/ 465513 h 46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31" h="465513">
                  <a:moveTo>
                    <a:pt x="16626" y="0"/>
                  </a:moveTo>
                  <a:cubicBezTo>
                    <a:pt x="49877" y="88669"/>
                    <a:pt x="93410" y="174137"/>
                    <a:pt x="116378" y="266008"/>
                  </a:cubicBezTo>
                  <a:cubicBezTo>
                    <a:pt x="121920" y="288175"/>
                    <a:pt x="106030" y="310539"/>
                    <a:pt x="99753" y="332509"/>
                  </a:cubicBezTo>
                  <a:cubicBezTo>
                    <a:pt x="94938" y="349360"/>
                    <a:pt x="92848" y="367804"/>
                    <a:pt x="83127" y="382386"/>
                  </a:cubicBezTo>
                  <a:lnTo>
                    <a:pt x="0" y="46551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4479368" y="8598465"/>
              <a:ext cx="199772" cy="683217"/>
            </a:xfrm>
            <a:custGeom>
              <a:avLst/>
              <a:gdLst>
                <a:gd name="connsiteX0" fmla="*/ 0 w 199618"/>
                <a:gd name="connsiteY0" fmla="*/ 0 h 682615"/>
                <a:gd name="connsiteX1" fmla="*/ 182880 w 199618"/>
                <a:gd name="connsiteY1" fmla="*/ 465513 h 682615"/>
                <a:gd name="connsiteX2" fmla="*/ 182880 w 199618"/>
                <a:gd name="connsiteY2" fmla="*/ 665018 h 682615"/>
                <a:gd name="connsiteX3" fmla="*/ 66502 w 199618"/>
                <a:gd name="connsiteY3" fmla="*/ 681644 h 68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618" h="682615">
                  <a:moveTo>
                    <a:pt x="0" y="0"/>
                  </a:moveTo>
                  <a:cubicBezTo>
                    <a:pt x="60960" y="155171"/>
                    <a:pt x="130160" y="307353"/>
                    <a:pt x="182880" y="465513"/>
                  </a:cubicBezTo>
                  <a:cubicBezTo>
                    <a:pt x="190488" y="488336"/>
                    <a:pt x="216404" y="623113"/>
                    <a:pt x="182880" y="665018"/>
                  </a:cubicBezTo>
                  <a:cubicBezTo>
                    <a:pt x="163971" y="688654"/>
                    <a:pt x="84757" y="681644"/>
                    <a:pt x="66502" y="68164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16393" name="Groupe 14"/>
          <p:cNvGrpSpPr>
            <a:grpSpLocks/>
          </p:cNvGrpSpPr>
          <p:nvPr/>
        </p:nvGrpSpPr>
        <p:grpSpPr bwMode="auto">
          <a:xfrm>
            <a:off x="4424363" y="7261225"/>
            <a:ext cx="2071687" cy="2117725"/>
            <a:chOff x="3927425" y="7318907"/>
            <a:chExt cx="1267011" cy="1962775"/>
          </a:xfrm>
        </p:grpSpPr>
        <p:sp>
          <p:nvSpPr>
            <p:cNvPr id="16" name="Forme libre 15"/>
            <p:cNvSpPr/>
            <p:nvPr/>
          </p:nvSpPr>
          <p:spPr>
            <a:xfrm>
              <a:off x="3927425" y="7318907"/>
              <a:ext cx="1267011" cy="1778857"/>
            </a:xfrm>
            <a:custGeom>
              <a:avLst/>
              <a:gdLst>
                <a:gd name="connsiteX0" fmla="*/ 1267011 w 1267011"/>
                <a:gd name="connsiteY0" fmla="*/ 0 h 1778924"/>
                <a:gd name="connsiteX1" fmla="*/ 1200509 w 1267011"/>
                <a:gd name="connsiteY1" fmla="*/ 83127 h 1778924"/>
                <a:gd name="connsiteX2" fmla="*/ 1150633 w 1267011"/>
                <a:gd name="connsiteY2" fmla="*/ 133004 h 1778924"/>
                <a:gd name="connsiteX3" fmla="*/ 1117382 w 1267011"/>
                <a:gd name="connsiteY3" fmla="*/ 182880 h 1778924"/>
                <a:gd name="connsiteX4" fmla="*/ 1017629 w 1267011"/>
                <a:gd name="connsiteY4" fmla="*/ 282633 h 1778924"/>
                <a:gd name="connsiteX5" fmla="*/ 951127 w 1267011"/>
                <a:gd name="connsiteY5" fmla="*/ 382386 h 1778924"/>
                <a:gd name="connsiteX6" fmla="*/ 917876 w 1267011"/>
                <a:gd name="connsiteY6" fmla="*/ 432262 h 1778924"/>
                <a:gd name="connsiteX7" fmla="*/ 868000 w 1267011"/>
                <a:gd name="connsiteY7" fmla="*/ 482138 h 1778924"/>
                <a:gd name="connsiteX8" fmla="*/ 851375 w 1267011"/>
                <a:gd name="connsiteY8" fmla="*/ 548640 h 1778924"/>
                <a:gd name="connsiteX9" fmla="*/ 784873 w 1267011"/>
                <a:gd name="connsiteY9" fmla="*/ 648393 h 1778924"/>
                <a:gd name="connsiteX10" fmla="*/ 751622 w 1267011"/>
                <a:gd name="connsiteY10" fmla="*/ 698269 h 1778924"/>
                <a:gd name="connsiteX11" fmla="*/ 718371 w 1267011"/>
                <a:gd name="connsiteY11" fmla="*/ 798022 h 1778924"/>
                <a:gd name="connsiteX12" fmla="*/ 701745 w 1267011"/>
                <a:gd name="connsiteY12" fmla="*/ 847898 h 1778924"/>
                <a:gd name="connsiteX13" fmla="*/ 635244 w 1267011"/>
                <a:gd name="connsiteY13" fmla="*/ 1014153 h 1778924"/>
                <a:gd name="connsiteX14" fmla="*/ 618618 w 1267011"/>
                <a:gd name="connsiteY14" fmla="*/ 1113906 h 1778924"/>
                <a:gd name="connsiteX15" fmla="*/ 585367 w 1267011"/>
                <a:gd name="connsiteY15" fmla="*/ 1213658 h 1778924"/>
                <a:gd name="connsiteX16" fmla="*/ 535491 w 1267011"/>
                <a:gd name="connsiteY16" fmla="*/ 1263535 h 1778924"/>
                <a:gd name="connsiteX17" fmla="*/ 419113 w 1267011"/>
                <a:gd name="connsiteY17" fmla="*/ 1313411 h 1778924"/>
                <a:gd name="connsiteX18" fmla="*/ 352611 w 1267011"/>
                <a:gd name="connsiteY18" fmla="*/ 1363287 h 1778924"/>
                <a:gd name="connsiteX19" fmla="*/ 302735 w 1267011"/>
                <a:gd name="connsiteY19" fmla="*/ 1379913 h 1778924"/>
                <a:gd name="connsiteX20" fmla="*/ 236233 w 1267011"/>
                <a:gd name="connsiteY20" fmla="*/ 1413164 h 1778924"/>
                <a:gd name="connsiteX21" fmla="*/ 119855 w 1267011"/>
                <a:gd name="connsiteY21" fmla="*/ 1396538 h 1778924"/>
                <a:gd name="connsiteX22" fmla="*/ 53353 w 1267011"/>
                <a:gd name="connsiteY22" fmla="*/ 1479666 h 1778924"/>
                <a:gd name="connsiteX23" fmla="*/ 20102 w 1267011"/>
                <a:gd name="connsiteY23" fmla="*/ 1529542 h 1778924"/>
                <a:gd name="connsiteX24" fmla="*/ 3476 w 1267011"/>
                <a:gd name="connsiteY24" fmla="*/ 1778924 h 17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67011" h="1778924">
                  <a:moveTo>
                    <a:pt x="1267011" y="0"/>
                  </a:moveTo>
                  <a:cubicBezTo>
                    <a:pt x="1244844" y="27709"/>
                    <a:pt x="1223876" y="56422"/>
                    <a:pt x="1200509" y="83127"/>
                  </a:cubicBezTo>
                  <a:cubicBezTo>
                    <a:pt x="1185026" y="100822"/>
                    <a:pt x="1165685" y="114942"/>
                    <a:pt x="1150633" y="133004"/>
                  </a:cubicBezTo>
                  <a:cubicBezTo>
                    <a:pt x="1137841" y="148354"/>
                    <a:pt x="1130657" y="167946"/>
                    <a:pt x="1117382" y="182880"/>
                  </a:cubicBezTo>
                  <a:cubicBezTo>
                    <a:pt x="1086141" y="218026"/>
                    <a:pt x="1043713" y="243507"/>
                    <a:pt x="1017629" y="282633"/>
                  </a:cubicBezTo>
                  <a:lnTo>
                    <a:pt x="951127" y="382386"/>
                  </a:lnTo>
                  <a:cubicBezTo>
                    <a:pt x="940043" y="399011"/>
                    <a:pt x="932005" y="418133"/>
                    <a:pt x="917876" y="432262"/>
                  </a:cubicBezTo>
                  <a:lnTo>
                    <a:pt x="868000" y="482138"/>
                  </a:lnTo>
                  <a:cubicBezTo>
                    <a:pt x="862458" y="504305"/>
                    <a:pt x="861594" y="528203"/>
                    <a:pt x="851375" y="548640"/>
                  </a:cubicBezTo>
                  <a:cubicBezTo>
                    <a:pt x="833503" y="584384"/>
                    <a:pt x="807040" y="615142"/>
                    <a:pt x="784873" y="648393"/>
                  </a:cubicBezTo>
                  <a:cubicBezTo>
                    <a:pt x="773789" y="665018"/>
                    <a:pt x="757941" y="679313"/>
                    <a:pt x="751622" y="698269"/>
                  </a:cubicBezTo>
                  <a:lnTo>
                    <a:pt x="718371" y="798022"/>
                  </a:lnTo>
                  <a:cubicBezTo>
                    <a:pt x="712829" y="814647"/>
                    <a:pt x="709582" y="832223"/>
                    <a:pt x="701745" y="847898"/>
                  </a:cubicBezTo>
                  <a:cubicBezTo>
                    <a:pt x="674611" y="902168"/>
                    <a:pt x="645516" y="952522"/>
                    <a:pt x="635244" y="1014153"/>
                  </a:cubicBezTo>
                  <a:cubicBezTo>
                    <a:pt x="629702" y="1047404"/>
                    <a:pt x="626794" y="1081203"/>
                    <a:pt x="618618" y="1113906"/>
                  </a:cubicBezTo>
                  <a:cubicBezTo>
                    <a:pt x="610117" y="1147909"/>
                    <a:pt x="610150" y="1188874"/>
                    <a:pt x="585367" y="1213658"/>
                  </a:cubicBezTo>
                  <a:cubicBezTo>
                    <a:pt x="568742" y="1230284"/>
                    <a:pt x="554623" y="1249869"/>
                    <a:pt x="535491" y="1263535"/>
                  </a:cubicBezTo>
                  <a:cubicBezTo>
                    <a:pt x="499539" y="1289215"/>
                    <a:pt x="459816" y="1299844"/>
                    <a:pt x="419113" y="1313411"/>
                  </a:cubicBezTo>
                  <a:cubicBezTo>
                    <a:pt x="396946" y="1330036"/>
                    <a:pt x="376669" y="1349539"/>
                    <a:pt x="352611" y="1363287"/>
                  </a:cubicBezTo>
                  <a:cubicBezTo>
                    <a:pt x="337395" y="1371982"/>
                    <a:pt x="318843" y="1373010"/>
                    <a:pt x="302735" y="1379913"/>
                  </a:cubicBezTo>
                  <a:cubicBezTo>
                    <a:pt x="279955" y="1389676"/>
                    <a:pt x="258400" y="1402080"/>
                    <a:pt x="236233" y="1413164"/>
                  </a:cubicBezTo>
                  <a:cubicBezTo>
                    <a:pt x="197440" y="1407622"/>
                    <a:pt x="158847" y="1392639"/>
                    <a:pt x="119855" y="1396538"/>
                  </a:cubicBezTo>
                  <a:cubicBezTo>
                    <a:pt x="60851" y="1402438"/>
                    <a:pt x="71512" y="1443347"/>
                    <a:pt x="53353" y="1479666"/>
                  </a:cubicBezTo>
                  <a:cubicBezTo>
                    <a:pt x="44417" y="1497538"/>
                    <a:pt x="31186" y="1512917"/>
                    <a:pt x="20102" y="1529542"/>
                  </a:cubicBezTo>
                  <a:cubicBezTo>
                    <a:pt x="-11309" y="1655184"/>
                    <a:pt x="3476" y="1573194"/>
                    <a:pt x="3476" y="177892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4213837" y="8749055"/>
              <a:ext cx="117478" cy="464945"/>
            </a:xfrm>
            <a:custGeom>
              <a:avLst/>
              <a:gdLst>
                <a:gd name="connsiteX0" fmla="*/ 16626 w 117531"/>
                <a:gd name="connsiteY0" fmla="*/ 0 h 465513"/>
                <a:gd name="connsiteX1" fmla="*/ 116378 w 117531"/>
                <a:gd name="connsiteY1" fmla="*/ 266008 h 465513"/>
                <a:gd name="connsiteX2" fmla="*/ 99753 w 117531"/>
                <a:gd name="connsiteY2" fmla="*/ 332509 h 465513"/>
                <a:gd name="connsiteX3" fmla="*/ 83127 w 117531"/>
                <a:gd name="connsiteY3" fmla="*/ 382386 h 465513"/>
                <a:gd name="connsiteX4" fmla="*/ 0 w 117531"/>
                <a:gd name="connsiteY4" fmla="*/ 465513 h 46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31" h="465513">
                  <a:moveTo>
                    <a:pt x="16626" y="0"/>
                  </a:moveTo>
                  <a:cubicBezTo>
                    <a:pt x="49877" y="88669"/>
                    <a:pt x="93410" y="174137"/>
                    <a:pt x="116378" y="266008"/>
                  </a:cubicBezTo>
                  <a:cubicBezTo>
                    <a:pt x="121920" y="288175"/>
                    <a:pt x="106030" y="310539"/>
                    <a:pt x="99753" y="332509"/>
                  </a:cubicBezTo>
                  <a:cubicBezTo>
                    <a:pt x="94938" y="349360"/>
                    <a:pt x="92848" y="367804"/>
                    <a:pt x="83127" y="382386"/>
                  </a:cubicBezTo>
                  <a:lnTo>
                    <a:pt x="0" y="46551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4479861" y="8598978"/>
              <a:ext cx="199033" cy="682704"/>
            </a:xfrm>
            <a:custGeom>
              <a:avLst/>
              <a:gdLst>
                <a:gd name="connsiteX0" fmla="*/ 0 w 199618"/>
                <a:gd name="connsiteY0" fmla="*/ 0 h 682615"/>
                <a:gd name="connsiteX1" fmla="*/ 182880 w 199618"/>
                <a:gd name="connsiteY1" fmla="*/ 465513 h 682615"/>
                <a:gd name="connsiteX2" fmla="*/ 182880 w 199618"/>
                <a:gd name="connsiteY2" fmla="*/ 665018 h 682615"/>
                <a:gd name="connsiteX3" fmla="*/ 66502 w 199618"/>
                <a:gd name="connsiteY3" fmla="*/ 681644 h 68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618" h="682615">
                  <a:moveTo>
                    <a:pt x="0" y="0"/>
                  </a:moveTo>
                  <a:cubicBezTo>
                    <a:pt x="60960" y="155171"/>
                    <a:pt x="130160" y="307353"/>
                    <a:pt x="182880" y="465513"/>
                  </a:cubicBezTo>
                  <a:cubicBezTo>
                    <a:pt x="190488" y="488336"/>
                    <a:pt x="216404" y="623113"/>
                    <a:pt x="182880" y="665018"/>
                  </a:cubicBezTo>
                  <a:cubicBezTo>
                    <a:pt x="163971" y="688654"/>
                    <a:pt x="84757" y="681644"/>
                    <a:pt x="66502" y="68164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1" name="Flèche gauche 10"/>
          <p:cNvSpPr/>
          <p:nvPr/>
        </p:nvSpPr>
        <p:spPr>
          <a:xfrm rot="11300205">
            <a:off x="2444750" y="6099175"/>
            <a:ext cx="1317625" cy="5540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Flèche gauche 19"/>
          <p:cNvSpPr/>
          <p:nvPr/>
        </p:nvSpPr>
        <p:spPr>
          <a:xfrm rot="11300205">
            <a:off x="1427163" y="7032625"/>
            <a:ext cx="1317625" cy="5540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Flèche gauche 20"/>
          <p:cNvSpPr/>
          <p:nvPr/>
        </p:nvSpPr>
        <p:spPr>
          <a:xfrm rot="11300205">
            <a:off x="3646488" y="5805488"/>
            <a:ext cx="1317625" cy="5540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Flèche gauche 21"/>
          <p:cNvSpPr/>
          <p:nvPr/>
        </p:nvSpPr>
        <p:spPr>
          <a:xfrm rot="11300205">
            <a:off x="3365500" y="7105650"/>
            <a:ext cx="1317625" cy="5540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716463" y="7751763"/>
            <a:ext cx="2600325" cy="595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err="1"/>
              <a:t>Improvements</a:t>
            </a:r>
            <a:r>
              <a:rPr lang="fr-FR" dirty="0"/>
              <a:t> 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177800" y="107950"/>
            <a:ext cx="7035800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fr-FR" sz="8000" b="1" dirty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fr-FR" sz="8000" b="1" u="sng" dirty="0">
                <a:solidFill>
                  <a:schemeClr val="tx2">
                    <a:lumMod val="75000"/>
                  </a:schemeClr>
                </a:solidFill>
              </a:rPr>
              <a:t>Minutes</a:t>
            </a:r>
            <a:endParaRPr lang="fr-F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8" y="3400425"/>
            <a:ext cx="7189787" cy="3430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-12700" y="231775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pic>
        <p:nvPicPr>
          <p:cNvPr id="1741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96900"/>
            <a:ext cx="1219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3" name="Groupe 2"/>
          <p:cNvGrpSpPr>
            <a:grpSpLocks/>
          </p:cNvGrpSpPr>
          <p:nvPr/>
        </p:nvGrpSpPr>
        <p:grpSpPr bwMode="auto">
          <a:xfrm>
            <a:off x="182563" y="1287463"/>
            <a:ext cx="7031037" cy="8836025"/>
            <a:chOff x="1143000" y="2362200"/>
            <a:chExt cx="4800600" cy="6441031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1143000" y="5726209"/>
              <a:ext cx="4800600" cy="30770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fr-FR" altLang="fr-FR" sz="1800" b="1" dirty="0">
                  <a:latin typeface="Arial" panose="020B0604020202020204" pitchFamily="34" charset="0"/>
                </a:rPr>
                <a:t>4 </a:t>
              </a:r>
              <a:r>
                <a:rPr lang="fr-FR" altLang="fr-FR" sz="1800" dirty="0">
                  <a:latin typeface="Arial" panose="020B0604020202020204" pitchFamily="34" charset="0"/>
                </a:rPr>
                <a:t>                                            Actions</a:t>
              </a:r>
            </a:p>
            <a:p>
              <a:pPr marL="342900" indent="-342900">
                <a:buFontTx/>
                <a:buAutoNum type="arabicPlain" startAt="4"/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buFont typeface="Wingdings" panose="05000000000000000000" pitchFamily="2" charset="2"/>
                <a:buChar char="ü"/>
                <a:defRPr/>
              </a:pPr>
              <a:r>
                <a:rPr lang="fr-FR" altLang="fr-FR" sz="1800" dirty="0">
                  <a:latin typeface="Arial" panose="020B0604020202020204" pitchFamily="34" charset="0"/>
                </a:rPr>
                <a:t>                     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What</a:t>
              </a:r>
              <a:r>
                <a:rPr lang="fr-FR" altLang="fr-FR" sz="1800" dirty="0">
                  <a:latin typeface="Arial" panose="020B0604020202020204" pitchFamily="34" charset="0"/>
                </a:rPr>
                <a:t> ?              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Who</a:t>
              </a:r>
              <a:r>
                <a:rPr lang="fr-FR" altLang="fr-FR" sz="1800" dirty="0">
                  <a:latin typeface="Arial" panose="020B0604020202020204" pitchFamily="34" charset="0"/>
                </a:rPr>
                <a:t> ?         </a:t>
              </a:r>
              <a:r>
                <a:rPr lang="fr-FR" altLang="fr-FR" sz="1800" dirty="0" err="1">
                  <a:latin typeface="Arial" panose="020B0604020202020204" pitchFamily="34" charset="0"/>
                </a:rPr>
                <a:t>When</a:t>
              </a:r>
              <a:r>
                <a:rPr lang="fr-FR" altLang="fr-FR" sz="1800" dirty="0">
                  <a:latin typeface="Arial" panose="020B0604020202020204" pitchFamily="34" charset="0"/>
                </a:rPr>
                <a:t>?   </a:t>
              </a: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  <a:p>
              <a:pPr>
                <a:defRPr/>
              </a:pPr>
              <a:endParaRPr lang="fr-FR" altLang="fr-FR" sz="1800" dirty="0">
                <a:latin typeface="Arial" panose="020B0604020202020204" pitchFamily="34" charset="0"/>
              </a:endParaRPr>
            </a:p>
          </p:txBody>
        </p:sp>
        <p:sp>
          <p:nvSpPr>
            <p:cNvPr id="17417" name="Rectangle 43"/>
            <p:cNvSpPr>
              <a:spLocks noChangeArrowheads="1"/>
            </p:cNvSpPr>
            <p:nvPr/>
          </p:nvSpPr>
          <p:spPr bwMode="auto">
            <a:xfrm>
              <a:off x="1143000" y="6248400"/>
              <a:ext cx="48006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17418" name="Rectangle 47"/>
            <p:cNvSpPr>
              <a:spLocks noChangeArrowheads="1"/>
            </p:cNvSpPr>
            <p:nvPr/>
          </p:nvSpPr>
          <p:spPr bwMode="auto">
            <a:xfrm>
              <a:off x="1143000" y="2362200"/>
              <a:ext cx="4800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800" b="1">
                  <a:latin typeface="Arial" panose="020B0604020202020204" pitchFamily="34" charset="0"/>
                </a:rPr>
                <a:t>1</a:t>
              </a:r>
              <a:r>
                <a:rPr lang="fr-FR" altLang="fr-FR" sz="1800">
                  <a:latin typeface="Arial" panose="020B0604020202020204" pitchFamily="34" charset="0"/>
                </a:rPr>
                <a:t>         Date</a:t>
              </a:r>
            </a:p>
          </p:txBody>
        </p:sp>
        <p:sp>
          <p:nvSpPr>
            <p:cNvPr id="17419" name="Rectangle 48"/>
            <p:cNvSpPr>
              <a:spLocks noChangeArrowheads="1"/>
            </p:cNvSpPr>
            <p:nvPr/>
          </p:nvSpPr>
          <p:spPr bwMode="auto">
            <a:xfrm>
              <a:off x="1143000" y="2743200"/>
              <a:ext cx="4800600" cy="228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800" b="1">
                  <a:latin typeface="Arial" panose="020B0604020202020204" pitchFamily="34" charset="0"/>
                </a:rPr>
                <a:t>2</a:t>
              </a:r>
              <a:r>
                <a:rPr lang="fr-FR" altLang="fr-FR" sz="1800">
                  <a:latin typeface="Arial" panose="020B0604020202020204" pitchFamily="34" charset="0"/>
                </a:rPr>
                <a:t>                                          Participants</a:t>
              </a:r>
            </a:p>
            <a:p>
              <a:r>
                <a:rPr lang="fr-FR" altLang="fr-FR" sz="1800">
                  <a:latin typeface="Arial" panose="020B0604020202020204" pitchFamily="34" charset="0"/>
                </a:rPr>
                <a:t>        Name        Function                                  Name       Function</a:t>
              </a: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</p:txBody>
        </p:sp>
        <p:sp>
          <p:nvSpPr>
            <p:cNvPr id="17420" name="Rectangle 49"/>
            <p:cNvSpPr>
              <a:spLocks noChangeArrowheads="1"/>
            </p:cNvSpPr>
            <p:nvPr/>
          </p:nvSpPr>
          <p:spPr bwMode="auto">
            <a:xfrm>
              <a:off x="1143000" y="4540675"/>
              <a:ext cx="4800600" cy="1402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800" b="1">
                  <a:latin typeface="Arial" panose="020B0604020202020204" pitchFamily="34" charset="0"/>
                </a:rPr>
                <a:t>3</a:t>
              </a:r>
              <a:r>
                <a:rPr lang="fr-FR" altLang="fr-FR" sz="1800">
                  <a:latin typeface="Arial" panose="020B0604020202020204" pitchFamily="34" charset="0"/>
                </a:rPr>
                <a:t>                                     Meeting Objectives</a:t>
              </a: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  <a:p>
              <a:endParaRPr lang="fr-FR" altLang="fr-FR" sz="1800">
                <a:latin typeface="Arial" panose="020B0604020202020204" pitchFamily="34" charset="0"/>
              </a:endParaRPr>
            </a:p>
          </p:txBody>
        </p:sp>
        <p:sp>
          <p:nvSpPr>
            <p:cNvPr id="17421" name="Rectangle 50"/>
            <p:cNvSpPr>
              <a:spLocks noChangeArrowheads="1"/>
            </p:cNvSpPr>
            <p:nvPr/>
          </p:nvSpPr>
          <p:spPr bwMode="auto">
            <a:xfrm>
              <a:off x="1143000" y="6248400"/>
              <a:ext cx="3048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17422" name="Rectangle 51"/>
            <p:cNvSpPr>
              <a:spLocks noChangeArrowheads="1"/>
            </p:cNvSpPr>
            <p:nvPr/>
          </p:nvSpPr>
          <p:spPr bwMode="auto">
            <a:xfrm>
              <a:off x="1447800" y="6248400"/>
              <a:ext cx="25146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  <p:sp>
          <p:nvSpPr>
            <p:cNvPr id="17423" name="Rectangle 52"/>
            <p:cNvSpPr>
              <a:spLocks noChangeArrowheads="1"/>
            </p:cNvSpPr>
            <p:nvPr/>
          </p:nvSpPr>
          <p:spPr bwMode="auto">
            <a:xfrm>
              <a:off x="3962400" y="6248400"/>
              <a:ext cx="609600" cy="25548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1017588"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latin typeface="Arial" panose="020B0604020202020204" pitchFamily="34" charset="0"/>
              </a:endParaRPr>
            </a:p>
          </p:txBody>
        </p:sp>
      </p:grpSp>
      <p:pic>
        <p:nvPicPr>
          <p:cNvPr id="17414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539750"/>
            <a:ext cx="1219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itre 1"/>
          <p:cNvSpPr txBox="1">
            <a:spLocks/>
          </p:cNvSpPr>
          <p:nvPr/>
        </p:nvSpPr>
        <p:spPr bwMode="auto">
          <a:xfrm>
            <a:off x="160338" y="4897438"/>
            <a:ext cx="71850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6000">
                <a:solidFill>
                  <a:srgbClr val="D4145E"/>
                </a:solidFill>
                <a:latin typeface="Arial" panose="020B0604020202020204" pitchFamily="34" charset="0"/>
              </a:rPr>
              <a:t>         </a:t>
            </a:r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5888" y="3168650"/>
            <a:ext cx="7189787" cy="3430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212725" y="233363"/>
            <a:ext cx="6954838" cy="100028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8000" b="1" u="sng" dirty="0">
                <a:solidFill>
                  <a:schemeClr val="tx2">
                    <a:lumMod val="75000"/>
                  </a:schemeClr>
                </a:solidFill>
              </a:rPr>
              <a:t>Objective</a:t>
            </a:r>
          </a:p>
          <a:p>
            <a:pPr algn="ctr">
              <a:defRPr/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List the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tasks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for the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next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sprint</a:t>
            </a:r>
          </a:p>
          <a:p>
            <a:pPr algn="ctr">
              <a:defRPr/>
            </a:pPr>
            <a:endParaRPr lang="fr-FR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fr-FR" sz="8000" b="1" u="sng" dirty="0">
                <a:solidFill>
                  <a:schemeClr val="tx2">
                    <a:lumMod val="75000"/>
                  </a:schemeClr>
                </a:solidFill>
              </a:rPr>
              <a:t>Agenda</a:t>
            </a:r>
          </a:p>
          <a:p>
            <a:pPr algn="ctr">
              <a:defRPr/>
            </a:pPr>
            <a:endParaRPr lang="fr-FR" sz="28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5’/10’</a:t>
            </a:r>
          </a:p>
          <a:p>
            <a:pPr algn="ctr">
              <a:defRPr/>
            </a:pP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What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validated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? (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done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>
              <a:defRPr/>
            </a:pPr>
            <a:endParaRPr lang="fr-F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5’/10’ </a:t>
            </a:r>
          </a:p>
          <a:p>
            <a:pPr algn="ctr">
              <a:defRPr/>
            </a:pP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Retrospectives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ctr">
              <a:defRPr/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Best/Bad practices</a:t>
            </a:r>
          </a:p>
          <a:p>
            <a:pPr algn="ctr">
              <a:defRPr/>
            </a:pPr>
            <a:endParaRPr lang="fr-F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5’/10’ </a:t>
            </a:r>
          </a:p>
          <a:p>
            <a:pPr algn="ctr">
              <a:defRPr/>
            </a:pP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Define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priorities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Next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sprint)</a:t>
            </a:r>
          </a:p>
          <a:p>
            <a:pPr algn="ctr">
              <a:defRPr/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Who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2">
                    <a:lumMod val="75000"/>
                  </a:schemeClr>
                </a:solidFill>
              </a:rPr>
              <a:t>what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 ?)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363" y="2700338"/>
            <a:ext cx="6954837" cy="7488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5888" y="3168650"/>
            <a:ext cx="7189787" cy="3430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2" name="ZoneTexte 1"/>
          <p:cNvSpPr txBox="1"/>
          <p:nvPr/>
        </p:nvSpPr>
        <p:spPr>
          <a:xfrm rot="5400000">
            <a:off x="-4244975" y="4779963"/>
            <a:ext cx="10117138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- - - - </a:t>
            </a:r>
          </a:p>
        </p:txBody>
      </p:sp>
      <p:sp>
        <p:nvSpPr>
          <p:cNvPr id="6" name="ZoneTexte 5"/>
          <p:cNvSpPr txBox="1"/>
          <p:nvPr/>
        </p:nvSpPr>
        <p:spPr>
          <a:xfrm rot="5400000">
            <a:off x="1739106" y="4779169"/>
            <a:ext cx="101171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- - - - - - - - - - -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0"/>
            <a:ext cx="738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20482" name="Titre 1"/>
          <p:cNvSpPr txBox="1">
            <a:spLocks/>
          </p:cNvSpPr>
          <p:nvPr/>
        </p:nvSpPr>
        <p:spPr bwMode="auto">
          <a:xfrm>
            <a:off x="120650" y="217488"/>
            <a:ext cx="7185025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6000">
                <a:solidFill>
                  <a:srgbClr val="D4145E"/>
                </a:solidFill>
                <a:latin typeface="Arial" panose="020B0604020202020204" pitchFamily="34" charset="0"/>
              </a:rPr>
              <a:t>         </a:t>
            </a:r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Sprint 2</a:t>
            </a: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endParaRPr lang="fr-FR" altLang="fr-FR" sz="6000" b="1">
              <a:solidFill>
                <a:srgbClr val="D4145E"/>
              </a:solidFill>
              <a:latin typeface="Arial" panose="020B0604020202020204" pitchFamily="34" charset="0"/>
            </a:endParaRPr>
          </a:p>
          <a:p>
            <a:pPr algn="ctr"/>
            <a:r>
              <a:rPr lang="fr-FR" altLang="fr-FR" sz="6000" b="1">
                <a:solidFill>
                  <a:srgbClr val="D4145E"/>
                </a:solidFill>
                <a:latin typeface="Arial" panose="020B0604020202020204" pitchFamily="34" charset="0"/>
              </a:rPr>
              <a:t> Sprint 3</a:t>
            </a:r>
          </a:p>
          <a:p>
            <a:pPr algn="ctr"/>
            <a:endParaRPr lang="fr-FR" altLang="fr-FR" sz="6000">
              <a:solidFill>
                <a:srgbClr val="D4145E"/>
              </a:solidFill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5400000">
            <a:off x="-1886744" y="2867820"/>
            <a:ext cx="5400675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</a:t>
            </a:r>
          </a:p>
        </p:txBody>
      </p:sp>
      <p:sp>
        <p:nvSpPr>
          <p:cNvPr id="6" name="ZoneTexte 5"/>
          <p:cNvSpPr txBox="1"/>
          <p:nvPr/>
        </p:nvSpPr>
        <p:spPr>
          <a:xfrm rot="5400000">
            <a:off x="4092575" y="2649538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- - </a:t>
            </a:r>
          </a:p>
        </p:txBody>
      </p:sp>
      <p:sp>
        <p:nvSpPr>
          <p:cNvPr id="7" name="ZoneTexte 6"/>
          <p:cNvSpPr txBox="1"/>
          <p:nvPr/>
        </p:nvSpPr>
        <p:spPr>
          <a:xfrm rot="5400000">
            <a:off x="-1903413" y="8050213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</a:t>
            </a:r>
          </a:p>
        </p:txBody>
      </p:sp>
      <p:sp>
        <p:nvSpPr>
          <p:cNvPr id="8" name="ZoneTexte 7"/>
          <p:cNvSpPr txBox="1"/>
          <p:nvPr/>
        </p:nvSpPr>
        <p:spPr>
          <a:xfrm rot="5400000">
            <a:off x="4092575" y="8050213"/>
            <a:ext cx="54006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6000" dirty="0">
                <a:solidFill>
                  <a:schemeClr val="bg1">
                    <a:lumMod val="65000"/>
                  </a:schemeClr>
                </a:solidFill>
              </a:rPr>
              <a:t> - - - - - - - - -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945</Words>
  <Application>Microsoft Office PowerPoint</Application>
  <PresentationFormat>Personnalisé</PresentationFormat>
  <Paragraphs>238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Monotype Sorts</vt:lpstr>
      <vt:lpstr>Tempus Sans ITC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Vassent</dc:creator>
  <cp:lastModifiedBy>Vassent</cp:lastModifiedBy>
  <cp:revision>284</cp:revision>
  <cp:lastPrinted>2015-11-03T13:24:54Z</cp:lastPrinted>
  <dcterms:created xsi:type="dcterms:W3CDTF">2013-02-25T10:16:20Z</dcterms:created>
  <dcterms:modified xsi:type="dcterms:W3CDTF">2016-06-20T08:59:07Z</dcterms:modified>
</cp:coreProperties>
</file>