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4" r:id="rId18"/>
    <p:sldId id="393" r:id="rId19"/>
    <p:sldId id="395" r:id="rId20"/>
    <p:sldId id="407" r:id="rId21"/>
    <p:sldId id="408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</p:sldIdLst>
  <p:sldSz cx="7380288" cy="10440988"/>
  <p:notesSz cx="6873875" cy="10063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017588" indent="-1031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527175" indent="-155575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35175" indent="-206375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9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6600"/>
    <a:srgbClr val="FF99FF"/>
    <a:srgbClr val="FF0066"/>
    <a:srgbClr val="3333CC"/>
    <a:srgbClr val="00CC66"/>
    <a:srgbClr val="FF2323"/>
    <a:srgbClr val="FFFF00"/>
    <a:srgbClr val="FFFF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628" autoAdjust="0"/>
  </p:normalViewPr>
  <p:slideViewPr>
    <p:cSldViewPr>
      <p:cViewPr>
        <p:scale>
          <a:sx n="66" d="100"/>
          <a:sy n="66" d="100"/>
        </p:scale>
        <p:origin x="1158" y="-78"/>
      </p:cViewPr>
      <p:guideLst>
        <p:guide orient="horz" pos="3289"/>
        <p:guide pos="23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628"/>
    </p:cViewPr>
  </p:sorterViewPr>
  <p:notesViewPr>
    <p:cSldViewPr>
      <p:cViewPr varScale="1">
        <p:scale>
          <a:sx n="76" d="100"/>
          <a:sy n="76" d="100"/>
        </p:scale>
        <p:origin x="-960" y="-114"/>
      </p:cViewPr>
      <p:guideLst>
        <p:guide orient="horz" pos="3169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65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6563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58338"/>
            <a:ext cx="29765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fld id="{332A6976-996D-470B-B7E3-AEA412CD36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515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65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2106613" y="754063"/>
            <a:ext cx="26670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81550"/>
            <a:ext cx="5038725" cy="452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6563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58338"/>
            <a:ext cx="29765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fld id="{2D6CA577-BFBA-4162-AD06-31E2366380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599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5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522" y="3242870"/>
            <a:ext cx="6273245" cy="2238649"/>
          </a:xfrm>
          <a:prstGeom prst="rect">
            <a:avLst/>
          </a:prstGeom>
        </p:spPr>
        <p:txBody>
          <a:bodyPr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16560"/>
            <a:ext cx="5166202" cy="2668252"/>
          </a:xfrm>
          <a:prstGeom prst="rect">
            <a:avLst/>
          </a:prstGeom>
        </p:spPr>
        <p:txBody>
          <a:bodyPr lIns="101828" tIns="50914" rIns="101828" bIns="50914"/>
          <a:lstStyle>
            <a:lvl1pPr marL="0" indent="0" algn="ctr">
              <a:buNone/>
              <a:defRPr/>
            </a:lvl1pPr>
            <a:lvl2pPr marL="509138" indent="0" algn="ctr">
              <a:buNone/>
              <a:defRPr/>
            </a:lvl2pPr>
            <a:lvl3pPr marL="1018276" indent="0" algn="ctr">
              <a:buNone/>
              <a:defRPr/>
            </a:lvl3pPr>
            <a:lvl4pPr marL="1527414" indent="0" algn="ctr">
              <a:buNone/>
              <a:defRPr/>
            </a:lvl4pPr>
            <a:lvl5pPr marL="2036552" indent="0" algn="ctr">
              <a:buNone/>
              <a:defRPr/>
            </a:lvl5pPr>
            <a:lvl6pPr marL="2545690" indent="0" algn="ctr">
              <a:buNone/>
              <a:defRPr/>
            </a:lvl6pPr>
            <a:lvl7pPr marL="3054828" indent="0" algn="ctr">
              <a:buNone/>
              <a:defRPr/>
            </a:lvl7pPr>
            <a:lvl8pPr marL="3563965" indent="0" algn="ctr">
              <a:buNone/>
              <a:defRPr/>
            </a:lvl8pPr>
            <a:lvl9pPr marL="4073103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EAC5CDBD-7E55-4244-BA40-3D71278F11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82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728"/>
            <a:ext cx="6642259" cy="1740165"/>
          </a:xfrm>
          <a:prstGeom prst="rect">
            <a:avLst/>
          </a:prstGeom>
        </p:spPr>
        <p:txBody>
          <a:bodyPr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5" y="2436231"/>
            <a:ext cx="6642259" cy="6889965"/>
          </a:xfrm>
          <a:prstGeom prst="rect">
            <a:avLst/>
          </a:prstGeom>
        </p:spPr>
        <p:txBody>
          <a:bodyPr vert="eaVert" lIns="101828" tIns="50914" rIns="101828" bIns="50914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EA1DBD45-30D6-46AA-A84E-AEFA7C1AAD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864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709" y="418728"/>
            <a:ext cx="1660565" cy="8907468"/>
          </a:xfrm>
          <a:prstGeom prst="rect">
            <a:avLst/>
          </a:prstGeom>
        </p:spPr>
        <p:txBody>
          <a:bodyPr vert="eaVert"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4" y="418728"/>
            <a:ext cx="4817688" cy="8907468"/>
          </a:xfrm>
          <a:prstGeom prst="rect">
            <a:avLst/>
          </a:prstGeom>
        </p:spPr>
        <p:txBody>
          <a:bodyPr vert="eaVert" lIns="101828" tIns="50914" rIns="101828" bIns="50914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489F465C-89D9-4CA5-BA3F-7BBFCBF63E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79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728"/>
            <a:ext cx="6642259" cy="1740165"/>
          </a:xfrm>
          <a:prstGeom prst="rect">
            <a:avLst/>
          </a:prstGeom>
        </p:spPr>
        <p:txBody>
          <a:bodyPr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015" y="2436231"/>
            <a:ext cx="6642259" cy="6889965"/>
          </a:xfrm>
          <a:prstGeom prst="rect">
            <a:avLst/>
          </a:prstGeom>
        </p:spPr>
        <p:txBody>
          <a:bodyPr lIns="101828" tIns="50914" rIns="101828" bIns="50914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047D65DC-A52F-4D86-B51E-BE8AEC138A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24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565" y="6708698"/>
            <a:ext cx="6273245" cy="2073696"/>
          </a:xfrm>
          <a:prstGeom prst="rect">
            <a:avLst/>
          </a:prstGeom>
        </p:spPr>
        <p:txBody>
          <a:bodyPr lIns="101828" tIns="50914" rIns="101828" bIns="50914"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565" y="4424732"/>
            <a:ext cx="6273245" cy="2283966"/>
          </a:xfrm>
          <a:prstGeom prst="rect">
            <a:avLst/>
          </a:prstGeom>
        </p:spPr>
        <p:txBody>
          <a:bodyPr lIns="101828" tIns="50914" rIns="101828" bIns="50914" anchor="b"/>
          <a:lstStyle>
            <a:lvl1pPr marL="0" indent="0">
              <a:buNone/>
              <a:defRPr sz="2200"/>
            </a:lvl1pPr>
            <a:lvl2pPr marL="509138" indent="0">
              <a:buNone/>
              <a:defRPr sz="2000"/>
            </a:lvl2pPr>
            <a:lvl3pPr marL="1018276" indent="0">
              <a:buNone/>
              <a:defRPr sz="1800"/>
            </a:lvl3pPr>
            <a:lvl4pPr marL="1527414" indent="0">
              <a:buNone/>
              <a:defRPr sz="1600"/>
            </a:lvl4pPr>
            <a:lvl5pPr marL="2036552" indent="0">
              <a:buNone/>
              <a:defRPr sz="1600"/>
            </a:lvl5pPr>
            <a:lvl6pPr marL="2545690" indent="0">
              <a:buNone/>
              <a:defRPr sz="1600"/>
            </a:lvl6pPr>
            <a:lvl7pPr marL="3054828" indent="0">
              <a:buNone/>
              <a:defRPr sz="1600"/>
            </a:lvl7pPr>
            <a:lvl8pPr marL="3563965" indent="0">
              <a:buNone/>
              <a:defRPr sz="1600"/>
            </a:lvl8pPr>
            <a:lvl9pPr marL="4073103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1E11F4E0-1194-48A0-A8AC-FFD87F693D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674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728"/>
            <a:ext cx="6642259" cy="1740165"/>
          </a:xfrm>
          <a:prstGeom prst="rect">
            <a:avLst/>
          </a:prstGeom>
        </p:spPr>
        <p:txBody>
          <a:bodyPr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5" y="2436231"/>
            <a:ext cx="3239126" cy="6889965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2147" y="2436231"/>
            <a:ext cx="3239126" cy="6889965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C2235425-9CCA-42FE-A7F9-FDF3847E4F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62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728"/>
            <a:ext cx="6642259" cy="1740165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4" y="2336535"/>
            <a:ext cx="3261336" cy="975217"/>
          </a:xfrm>
          <a:prstGeom prst="rect">
            <a:avLst/>
          </a:prstGeom>
        </p:spPr>
        <p:txBody>
          <a:bodyPr lIns="101828" tIns="50914" rIns="101828" bIns="50914"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4" y="3311752"/>
            <a:ext cx="3261336" cy="6014444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939" y="2336535"/>
            <a:ext cx="3261335" cy="975217"/>
          </a:xfrm>
          <a:prstGeom prst="rect">
            <a:avLst/>
          </a:prstGeom>
        </p:spPr>
        <p:txBody>
          <a:bodyPr lIns="101828" tIns="50914" rIns="101828" bIns="50914"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939" y="3311752"/>
            <a:ext cx="3261335" cy="6014444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618D3542-F89F-49B3-897A-721274813D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201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728"/>
            <a:ext cx="6642259" cy="1740165"/>
          </a:xfrm>
          <a:prstGeom prst="rect">
            <a:avLst/>
          </a:prstGeom>
        </p:spPr>
        <p:txBody>
          <a:bodyPr lIns="101828" tIns="50914" rIns="101828" bIns="50914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D9BB833B-D203-426F-8D68-86E47E4927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7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 userDrawn="1"/>
        </p:nvGrpSpPr>
        <p:grpSpPr bwMode="auto">
          <a:xfrm>
            <a:off x="301625" y="179388"/>
            <a:ext cx="6899275" cy="10148887"/>
            <a:chOff x="301625" y="179388"/>
            <a:chExt cx="6899275" cy="10148887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301625" y="184150"/>
              <a:ext cx="6840538" cy="719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FR" dirty="0"/>
            </a:p>
          </p:txBody>
        </p:sp>
        <p:pic>
          <p:nvPicPr>
            <p:cNvPr id="4" name="Imag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179388"/>
              <a:ext cx="6413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0" y="207963"/>
              <a:ext cx="169386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 bwMode="auto">
            <a:xfrm>
              <a:off x="301625" y="773113"/>
              <a:ext cx="6840538" cy="24447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fr-FR" sz="1300" dirty="0">
                  <a:latin typeface="Arial" pitchFamily="34" charset="0"/>
                  <a:cs typeface="Arial" pitchFamily="34" charset="0"/>
                </a:rPr>
                <a:t>Développer</a:t>
              </a:r>
              <a:r>
                <a:rPr lang="fr-FR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500" b="1" dirty="0">
                  <a:latin typeface="Arial" pitchFamily="34" charset="0"/>
                  <a:cs typeface="Arial" pitchFamily="34" charset="0"/>
                </a:rPr>
                <a:t>le potentiel de son équipe                         </a:t>
              </a:r>
              <a:r>
                <a:rPr lang="fr-FR" sz="1000" b="1" dirty="0">
                  <a:latin typeface="Arial" pitchFamily="34" charset="0"/>
                  <a:cs typeface="Arial" pitchFamily="34" charset="0"/>
                </a:rPr>
                <a:t>Outils Internet, Conseil, Formation</a:t>
              </a:r>
            </a:p>
          </p:txBody>
        </p:sp>
        <p:pic>
          <p:nvPicPr>
            <p:cNvPr id="7" name="Picture 46" descr="bandeauformation20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0" r="13979" b="87572"/>
            <a:stretch>
              <a:fillRect/>
            </a:stretch>
          </p:blipFill>
          <p:spPr bwMode="auto">
            <a:xfrm>
              <a:off x="301625" y="1017588"/>
              <a:ext cx="315912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1" t="57835" r="11894" b="41158"/>
            <a:stretch>
              <a:fillRect/>
            </a:stretch>
          </p:blipFill>
          <p:spPr bwMode="auto">
            <a:xfrm>
              <a:off x="3460750" y="1017588"/>
              <a:ext cx="3681413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 bwMode="auto">
            <a:xfrm>
              <a:off x="5986463" y="9609138"/>
              <a:ext cx="1214437" cy="719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7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4" y="415103"/>
            <a:ext cx="2427637" cy="1769167"/>
          </a:xfrm>
          <a:prstGeom prst="rect">
            <a:avLst/>
          </a:prstGeom>
        </p:spPr>
        <p:txBody>
          <a:bodyPr lIns="101828" tIns="50914" rIns="101828" bIns="50914"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8" y="415102"/>
            <a:ext cx="4125785" cy="8911093"/>
          </a:xfrm>
          <a:prstGeom prst="rect">
            <a:avLst/>
          </a:prstGeom>
        </p:spPr>
        <p:txBody>
          <a:bodyPr lIns="101828" tIns="50914" rIns="101828" bIns="50914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4" y="2184270"/>
            <a:ext cx="2427637" cy="7141926"/>
          </a:xfrm>
          <a:prstGeom prst="rect">
            <a:avLst/>
          </a:prstGeom>
        </p:spPr>
        <p:txBody>
          <a:bodyPr lIns="101828" tIns="50914" rIns="101828" bIns="50914"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6DA73919-DC57-4891-8805-E3E274AB7B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0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015" y="7308691"/>
            <a:ext cx="4428173" cy="862832"/>
          </a:xfrm>
          <a:prstGeom prst="rect">
            <a:avLst/>
          </a:prstGeom>
        </p:spPr>
        <p:txBody>
          <a:bodyPr lIns="101828" tIns="50914" rIns="101828" bIns="50914"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7015" y="933526"/>
            <a:ext cx="4428173" cy="6264593"/>
          </a:xfrm>
          <a:prstGeom prst="rect">
            <a:avLst/>
          </a:prstGeom>
        </p:spPr>
        <p:txBody>
          <a:bodyPr lIns="101828" tIns="50914" rIns="101828" bIns="50914"/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7015" y="8171523"/>
            <a:ext cx="4428173" cy="1225366"/>
          </a:xfrm>
          <a:prstGeom prst="rect">
            <a:avLst/>
          </a:prstGeom>
        </p:spPr>
        <p:txBody>
          <a:bodyPr lIns="101828" tIns="50914" rIns="101828" bIns="50914"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4038" y="9512300"/>
            <a:ext cx="1536700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20950" y="9512300"/>
            <a:ext cx="2338388" cy="6969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89550" y="9512300"/>
            <a:ext cx="1536700" cy="6969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837756EF-CBD8-4296-82E6-2A3A7B6CFE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6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509138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1018276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527414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2036552"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1588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1175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9175" indent="-25241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98491" indent="-252802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07629" indent="-252802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16767" indent="-252802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25905" indent="-252802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1032"/>
          <p:cNvSpPr>
            <a:spLocks/>
          </p:cNvSpPr>
          <p:nvPr/>
        </p:nvSpPr>
        <p:spPr bwMode="auto">
          <a:xfrm>
            <a:off x="6327775" y="16843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2" name="Freeform 1036"/>
          <p:cNvSpPr>
            <a:spLocks/>
          </p:cNvSpPr>
          <p:nvPr/>
        </p:nvSpPr>
        <p:spPr bwMode="auto">
          <a:xfrm>
            <a:off x="6634163" y="14160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3" name="Freeform 1037"/>
          <p:cNvSpPr>
            <a:spLocks/>
          </p:cNvSpPr>
          <p:nvPr/>
        </p:nvSpPr>
        <p:spPr bwMode="auto">
          <a:xfrm>
            <a:off x="6629400" y="14414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4" name="Freeform 1038"/>
          <p:cNvSpPr>
            <a:spLocks/>
          </p:cNvSpPr>
          <p:nvPr/>
        </p:nvSpPr>
        <p:spPr bwMode="auto">
          <a:xfrm>
            <a:off x="6626225" y="14446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Freeform 1040"/>
          <p:cNvSpPr>
            <a:spLocks/>
          </p:cNvSpPr>
          <p:nvPr/>
        </p:nvSpPr>
        <p:spPr bwMode="auto">
          <a:xfrm>
            <a:off x="6600825" y="14160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6" name="Freeform 1041"/>
          <p:cNvSpPr>
            <a:spLocks/>
          </p:cNvSpPr>
          <p:nvPr/>
        </p:nvSpPr>
        <p:spPr bwMode="auto">
          <a:xfrm>
            <a:off x="6600825" y="14287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7" name="Text Box 1151"/>
          <p:cNvSpPr txBox="1">
            <a:spLocks noChangeArrowheads="1"/>
          </p:cNvSpPr>
          <p:nvPr/>
        </p:nvSpPr>
        <p:spPr bwMode="auto">
          <a:xfrm>
            <a:off x="673100" y="14747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N°01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 profil d’un poste</a:t>
            </a:r>
          </a:p>
        </p:txBody>
      </p:sp>
      <p:grpSp>
        <p:nvGrpSpPr>
          <p:cNvPr id="15368" name="Group 1235"/>
          <p:cNvGrpSpPr>
            <a:grpSpLocks/>
          </p:cNvGrpSpPr>
          <p:nvPr/>
        </p:nvGrpSpPr>
        <p:grpSpPr bwMode="auto">
          <a:xfrm>
            <a:off x="1174750" y="6775450"/>
            <a:ext cx="5694363" cy="5440363"/>
            <a:chOff x="1776" y="2393"/>
            <a:chExt cx="3587" cy="3427"/>
          </a:xfrm>
        </p:grpSpPr>
        <p:sp>
          <p:nvSpPr>
            <p:cNvPr id="15448" name="Rectangle 1236"/>
            <p:cNvSpPr>
              <a:spLocks noChangeAspect="1" noChangeArrowheads="1"/>
            </p:cNvSpPr>
            <p:nvPr/>
          </p:nvSpPr>
          <p:spPr bwMode="auto">
            <a:xfrm>
              <a:off x="2295" y="3933"/>
              <a:ext cx="2597" cy="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49" name="Freeform 1237"/>
            <p:cNvSpPr>
              <a:spLocks noChangeAspect="1"/>
            </p:cNvSpPr>
            <p:nvPr/>
          </p:nvSpPr>
          <p:spPr bwMode="auto">
            <a:xfrm>
              <a:off x="2498" y="2811"/>
              <a:ext cx="1544" cy="817"/>
            </a:xfrm>
            <a:custGeom>
              <a:avLst/>
              <a:gdLst>
                <a:gd name="T0" fmla="*/ 0 w 3700"/>
                <a:gd name="T1" fmla="*/ 150 h 1852"/>
                <a:gd name="T2" fmla="*/ 2 w 3700"/>
                <a:gd name="T3" fmla="*/ 129 h 1852"/>
                <a:gd name="T4" fmla="*/ 7 w 3700"/>
                <a:gd name="T5" fmla="*/ 109 h 1852"/>
                <a:gd name="T6" fmla="*/ 11 w 3700"/>
                <a:gd name="T7" fmla="*/ 94 h 1852"/>
                <a:gd name="T8" fmla="*/ 17 w 3700"/>
                <a:gd name="T9" fmla="*/ 79 h 1852"/>
                <a:gd name="T10" fmla="*/ 23 w 3700"/>
                <a:gd name="T11" fmla="*/ 67 h 1852"/>
                <a:gd name="T12" fmla="*/ 30 w 3700"/>
                <a:gd name="T13" fmla="*/ 56 h 1852"/>
                <a:gd name="T14" fmla="*/ 36 w 3700"/>
                <a:gd name="T15" fmla="*/ 49 h 1852"/>
                <a:gd name="T16" fmla="*/ 42 w 3700"/>
                <a:gd name="T17" fmla="*/ 41 h 1852"/>
                <a:gd name="T18" fmla="*/ 50 w 3700"/>
                <a:gd name="T19" fmla="*/ 33 h 1852"/>
                <a:gd name="T20" fmla="*/ 58 w 3700"/>
                <a:gd name="T21" fmla="*/ 27 h 1852"/>
                <a:gd name="T22" fmla="*/ 67 w 3700"/>
                <a:gd name="T23" fmla="*/ 20 h 1852"/>
                <a:gd name="T24" fmla="*/ 77 w 3700"/>
                <a:gd name="T25" fmla="*/ 15 h 1852"/>
                <a:gd name="T26" fmla="*/ 89 w 3700"/>
                <a:gd name="T27" fmla="*/ 9 h 1852"/>
                <a:gd name="T28" fmla="*/ 99 w 3700"/>
                <a:gd name="T29" fmla="*/ 6 h 1852"/>
                <a:gd name="T30" fmla="*/ 109 w 3700"/>
                <a:gd name="T31" fmla="*/ 3 h 1852"/>
                <a:gd name="T32" fmla="*/ 118 w 3700"/>
                <a:gd name="T33" fmla="*/ 1 h 1852"/>
                <a:gd name="T34" fmla="*/ 129 w 3700"/>
                <a:gd name="T35" fmla="*/ 0 h 1852"/>
                <a:gd name="T36" fmla="*/ 140 w 3700"/>
                <a:gd name="T37" fmla="*/ 0 h 1852"/>
                <a:gd name="T38" fmla="*/ 155 w 3700"/>
                <a:gd name="T39" fmla="*/ 2 h 1852"/>
                <a:gd name="T40" fmla="*/ 168 w 3700"/>
                <a:gd name="T41" fmla="*/ 5 h 1852"/>
                <a:gd name="T42" fmla="*/ 180 w 3700"/>
                <a:gd name="T43" fmla="*/ 9 h 1852"/>
                <a:gd name="T44" fmla="*/ 189 w 3700"/>
                <a:gd name="T45" fmla="*/ 12 h 1852"/>
                <a:gd name="T46" fmla="*/ 195 w 3700"/>
                <a:gd name="T47" fmla="*/ 16 h 1852"/>
                <a:gd name="T48" fmla="*/ 203 w 3700"/>
                <a:gd name="T49" fmla="*/ 21 h 1852"/>
                <a:gd name="T50" fmla="*/ 213 w 3700"/>
                <a:gd name="T51" fmla="*/ 28 h 1852"/>
                <a:gd name="T52" fmla="*/ 221 w 3700"/>
                <a:gd name="T53" fmla="*/ 34 h 1852"/>
                <a:gd name="T54" fmla="*/ 225 w 3700"/>
                <a:gd name="T55" fmla="*/ 39 h 1852"/>
                <a:gd name="T56" fmla="*/ 232 w 3700"/>
                <a:gd name="T57" fmla="*/ 46 h 1852"/>
                <a:gd name="T58" fmla="*/ 237 w 3700"/>
                <a:gd name="T59" fmla="*/ 54 h 1852"/>
                <a:gd name="T60" fmla="*/ 244 w 3700"/>
                <a:gd name="T61" fmla="*/ 64 h 1852"/>
                <a:gd name="T62" fmla="*/ 252 w 3700"/>
                <a:gd name="T63" fmla="*/ 78 h 1852"/>
                <a:gd name="T64" fmla="*/ 255 w 3700"/>
                <a:gd name="T65" fmla="*/ 88 h 1852"/>
                <a:gd name="T66" fmla="*/ 258 w 3700"/>
                <a:gd name="T67" fmla="*/ 96 h 1852"/>
                <a:gd name="T68" fmla="*/ 261 w 3700"/>
                <a:gd name="T69" fmla="*/ 104 h 1852"/>
                <a:gd name="T70" fmla="*/ 265 w 3700"/>
                <a:gd name="T71" fmla="*/ 117 h 1852"/>
                <a:gd name="T72" fmla="*/ 267 w 3700"/>
                <a:gd name="T73" fmla="*/ 127 h 1852"/>
                <a:gd name="T74" fmla="*/ 268 w 3700"/>
                <a:gd name="T75" fmla="*/ 139 h 1852"/>
                <a:gd name="T76" fmla="*/ 269 w 3700"/>
                <a:gd name="T77" fmla="*/ 150 h 1852"/>
                <a:gd name="T78" fmla="*/ 269 w 3700"/>
                <a:gd name="T79" fmla="*/ 159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50" name="Rectangle 1238"/>
            <p:cNvSpPr>
              <a:spLocks noChangeAspect="1" noChangeArrowheads="1"/>
            </p:cNvSpPr>
            <p:nvPr/>
          </p:nvSpPr>
          <p:spPr bwMode="auto">
            <a:xfrm>
              <a:off x="1926" y="3587"/>
              <a:ext cx="3215" cy="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grpSp>
          <p:nvGrpSpPr>
            <p:cNvPr id="15451" name="Group 1239"/>
            <p:cNvGrpSpPr>
              <a:grpSpLocks noChangeAspect="1"/>
            </p:cNvGrpSpPr>
            <p:nvPr/>
          </p:nvGrpSpPr>
          <p:grpSpPr bwMode="auto">
            <a:xfrm>
              <a:off x="2672" y="2799"/>
              <a:ext cx="779" cy="730"/>
              <a:chOff x="1727" y="2744"/>
              <a:chExt cx="489" cy="428"/>
            </a:xfrm>
          </p:grpSpPr>
          <p:sp>
            <p:nvSpPr>
              <p:cNvPr id="15501" name="Text Box 1240"/>
              <p:cNvSpPr txBox="1">
                <a:spLocks noChangeAspect="1" noChangeArrowheads="1"/>
              </p:cNvSpPr>
              <p:nvPr/>
            </p:nvSpPr>
            <p:spPr bwMode="auto">
              <a:xfrm>
                <a:off x="2055" y="2744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1" tIns="45701" rIns="91401" bIns="45701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1</a:t>
                </a:r>
              </a:p>
            </p:txBody>
          </p:sp>
          <p:sp>
            <p:nvSpPr>
              <p:cNvPr id="15502" name="Text Box 1241"/>
              <p:cNvSpPr txBox="1">
                <a:spLocks noChangeAspect="1" noChangeArrowheads="1"/>
              </p:cNvSpPr>
              <p:nvPr/>
            </p:nvSpPr>
            <p:spPr bwMode="auto">
              <a:xfrm>
                <a:off x="1900" y="2811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1" tIns="45701" rIns="91401" bIns="45701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2</a:t>
                </a:r>
              </a:p>
            </p:txBody>
          </p:sp>
          <p:sp>
            <p:nvSpPr>
              <p:cNvPr id="15503" name="Text Box 1242"/>
              <p:cNvSpPr txBox="1">
                <a:spLocks noChangeAspect="1" noChangeArrowheads="1"/>
              </p:cNvSpPr>
              <p:nvPr/>
            </p:nvSpPr>
            <p:spPr bwMode="auto">
              <a:xfrm>
                <a:off x="1784" y="2926"/>
                <a:ext cx="16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1" tIns="45701" rIns="91401" bIns="45701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3</a:t>
                </a:r>
              </a:p>
            </p:txBody>
          </p:sp>
          <p:sp>
            <p:nvSpPr>
              <p:cNvPr id="15504" name="Text Box 1243"/>
              <p:cNvSpPr txBox="1">
                <a:spLocks noChangeAspect="1" noChangeArrowheads="1"/>
              </p:cNvSpPr>
              <p:nvPr/>
            </p:nvSpPr>
            <p:spPr bwMode="auto">
              <a:xfrm>
                <a:off x="1727" y="3081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1" tIns="45701" rIns="91401" bIns="45701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4</a:t>
                </a:r>
              </a:p>
            </p:txBody>
          </p:sp>
        </p:grpSp>
        <p:sp>
          <p:nvSpPr>
            <p:cNvPr id="15452" name="Oval 1244"/>
            <p:cNvSpPr>
              <a:spLocks noChangeAspect="1" noChangeArrowheads="1"/>
            </p:cNvSpPr>
            <p:nvPr/>
          </p:nvSpPr>
          <p:spPr bwMode="auto">
            <a:xfrm>
              <a:off x="2132" y="2603"/>
              <a:ext cx="2363" cy="246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3" name="Freeform 1245"/>
            <p:cNvSpPr>
              <a:spLocks noChangeAspect="1"/>
            </p:cNvSpPr>
            <p:nvPr/>
          </p:nvSpPr>
          <p:spPr bwMode="auto">
            <a:xfrm>
              <a:off x="2348" y="3012"/>
              <a:ext cx="1542" cy="815"/>
            </a:xfrm>
            <a:custGeom>
              <a:avLst/>
              <a:gdLst>
                <a:gd name="T0" fmla="*/ 0 w 3700"/>
                <a:gd name="T1" fmla="*/ 148 h 1852"/>
                <a:gd name="T2" fmla="*/ 2 w 3700"/>
                <a:gd name="T3" fmla="*/ 128 h 1852"/>
                <a:gd name="T4" fmla="*/ 7 w 3700"/>
                <a:gd name="T5" fmla="*/ 108 h 1852"/>
                <a:gd name="T6" fmla="*/ 11 w 3700"/>
                <a:gd name="T7" fmla="*/ 93 h 1852"/>
                <a:gd name="T8" fmla="*/ 17 w 3700"/>
                <a:gd name="T9" fmla="*/ 79 h 1852"/>
                <a:gd name="T10" fmla="*/ 23 w 3700"/>
                <a:gd name="T11" fmla="*/ 67 h 1852"/>
                <a:gd name="T12" fmla="*/ 30 w 3700"/>
                <a:gd name="T13" fmla="*/ 56 h 1852"/>
                <a:gd name="T14" fmla="*/ 35 w 3700"/>
                <a:gd name="T15" fmla="*/ 48 h 1852"/>
                <a:gd name="T16" fmla="*/ 41 w 3700"/>
                <a:gd name="T17" fmla="*/ 41 h 1852"/>
                <a:gd name="T18" fmla="*/ 50 w 3700"/>
                <a:gd name="T19" fmla="*/ 33 h 1852"/>
                <a:gd name="T20" fmla="*/ 58 w 3700"/>
                <a:gd name="T21" fmla="*/ 27 h 1852"/>
                <a:gd name="T22" fmla="*/ 67 w 3700"/>
                <a:gd name="T23" fmla="*/ 20 h 1852"/>
                <a:gd name="T24" fmla="*/ 77 w 3700"/>
                <a:gd name="T25" fmla="*/ 15 h 1852"/>
                <a:gd name="T26" fmla="*/ 89 w 3700"/>
                <a:gd name="T27" fmla="*/ 9 h 1852"/>
                <a:gd name="T28" fmla="*/ 99 w 3700"/>
                <a:gd name="T29" fmla="*/ 6 h 1852"/>
                <a:gd name="T30" fmla="*/ 109 w 3700"/>
                <a:gd name="T31" fmla="*/ 3 h 1852"/>
                <a:gd name="T32" fmla="*/ 118 w 3700"/>
                <a:gd name="T33" fmla="*/ 1 h 1852"/>
                <a:gd name="T34" fmla="*/ 128 w 3700"/>
                <a:gd name="T35" fmla="*/ 0 h 1852"/>
                <a:gd name="T36" fmla="*/ 140 w 3700"/>
                <a:gd name="T37" fmla="*/ 0 h 1852"/>
                <a:gd name="T38" fmla="*/ 154 w 3700"/>
                <a:gd name="T39" fmla="*/ 2 h 1852"/>
                <a:gd name="T40" fmla="*/ 167 w 3700"/>
                <a:gd name="T41" fmla="*/ 5 h 1852"/>
                <a:gd name="T42" fmla="*/ 179 w 3700"/>
                <a:gd name="T43" fmla="*/ 9 h 1852"/>
                <a:gd name="T44" fmla="*/ 188 w 3700"/>
                <a:gd name="T45" fmla="*/ 12 h 1852"/>
                <a:gd name="T46" fmla="*/ 195 w 3700"/>
                <a:gd name="T47" fmla="*/ 16 h 1852"/>
                <a:gd name="T48" fmla="*/ 203 w 3700"/>
                <a:gd name="T49" fmla="*/ 21 h 1852"/>
                <a:gd name="T50" fmla="*/ 212 w 3700"/>
                <a:gd name="T51" fmla="*/ 28 h 1852"/>
                <a:gd name="T52" fmla="*/ 220 w 3700"/>
                <a:gd name="T53" fmla="*/ 34 h 1852"/>
                <a:gd name="T54" fmla="*/ 225 w 3700"/>
                <a:gd name="T55" fmla="*/ 39 h 1852"/>
                <a:gd name="T56" fmla="*/ 231 w 3700"/>
                <a:gd name="T57" fmla="*/ 45 h 1852"/>
                <a:gd name="T58" fmla="*/ 237 w 3700"/>
                <a:gd name="T59" fmla="*/ 54 h 1852"/>
                <a:gd name="T60" fmla="*/ 243 w 3700"/>
                <a:gd name="T61" fmla="*/ 63 h 1852"/>
                <a:gd name="T62" fmla="*/ 250 w 3700"/>
                <a:gd name="T63" fmla="*/ 77 h 1852"/>
                <a:gd name="T64" fmla="*/ 254 w 3700"/>
                <a:gd name="T65" fmla="*/ 87 h 1852"/>
                <a:gd name="T66" fmla="*/ 258 w 3700"/>
                <a:gd name="T67" fmla="*/ 95 h 1852"/>
                <a:gd name="T68" fmla="*/ 260 w 3700"/>
                <a:gd name="T69" fmla="*/ 103 h 1852"/>
                <a:gd name="T70" fmla="*/ 263 w 3700"/>
                <a:gd name="T71" fmla="*/ 116 h 1852"/>
                <a:gd name="T72" fmla="*/ 265 w 3700"/>
                <a:gd name="T73" fmla="*/ 126 h 1852"/>
                <a:gd name="T74" fmla="*/ 267 w 3700"/>
                <a:gd name="T75" fmla="*/ 138 h 1852"/>
                <a:gd name="T76" fmla="*/ 268 w 3700"/>
                <a:gd name="T77" fmla="*/ 149 h 1852"/>
                <a:gd name="T78" fmla="*/ 268 w 3700"/>
                <a:gd name="T79" fmla="*/ 158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54" name="Oval 1246"/>
            <p:cNvSpPr>
              <a:spLocks noChangeAspect="1" noChangeArrowheads="1"/>
            </p:cNvSpPr>
            <p:nvPr/>
          </p:nvSpPr>
          <p:spPr bwMode="auto">
            <a:xfrm>
              <a:off x="2191" y="2664"/>
              <a:ext cx="2246" cy="234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5" name="Oval 1247"/>
            <p:cNvSpPr>
              <a:spLocks noChangeAspect="1" noChangeArrowheads="1"/>
            </p:cNvSpPr>
            <p:nvPr/>
          </p:nvSpPr>
          <p:spPr bwMode="auto">
            <a:xfrm>
              <a:off x="2251" y="2725"/>
              <a:ext cx="2127" cy="2217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6" name="Oval 1248"/>
            <p:cNvSpPr>
              <a:spLocks noChangeAspect="1" noChangeArrowheads="1"/>
            </p:cNvSpPr>
            <p:nvPr/>
          </p:nvSpPr>
          <p:spPr bwMode="auto">
            <a:xfrm>
              <a:off x="2308" y="2786"/>
              <a:ext cx="2010" cy="209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7" name="Oval 1249"/>
            <p:cNvSpPr>
              <a:spLocks noChangeAspect="1" noChangeArrowheads="1"/>
            </p:cNvSpPr>
            <p:nvPr/>
          </p:nvSpPr>
          <p:spPr bwMode="auto">
            <a:xfrm>
              <a:off x="2370" y="2848"/>
              <a:ext cx="1891" cy="1972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8" name="Oval 1250"/>
            <p:cNvSpPr>
              <a:spLocks noChangeAspect="1" noChangeArrowheads="1"/>
            </p:cNvSpPr>
            <p:nvPr/>
          </p:nvSpPr>
          <p:spPr bwMode="auto">
            <a:xfrm>
              <a:off x="2427" y="2910"/>
              <a:ext cx="1776" cy="1848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59" name="Oval 1251"/>
            <p:cNvSpPr>
              <a:spLocks noChangeAspect="1" noChangeArrowheads="1"/>
            </p:cNvSpPr>
            <p:nvPr/>
          </p:nvSpPr>
          <p:spPr bwMode="auto">
            <a:xfrm>
              <a:off x="2463" y="2947"/>
              <a:ext cx="1701" cy="177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0" name="Oval 1252"/>
            <p:cNvSpPr>
              <a:spLocks noChangeAspect="1" noChangeArrowheads="1"/>
            </p:cNvSpPr>
            <p:nvPr/>
          </p:nvSpPr>
          <p:spPr bwMode="auto">
            <a:xfrm>
              <a:off x="2524" y="3009"/>
              <a:ext cx="1582" cy="1650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1" name="Oval 1253"/>
            <p:cNvSpPr>
              <a:spLocks noChangeAspect="1" noChangeArrowheads="1"/>
            </p:cNvSpPr>
            <p:nvPr/>
          </p:nvSpPr>
          <p:spPr bwMode="auto">
            <a:xfrm>
              <a:off x="2582" y="3070"/>
              <a:ext cx="1465" cy="1528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2" name="Oval 1254"/>
            <p:cNvSpPr>
              <a:spLocks noChangeAspect="1" noChangeArrowheads="1"/>
            </p:cNvSpPr>
            <p:nvPr/>
          </p:nvSpPr>
          <p:spPr bwMode="auto">
            <a:xfrm>
              <a:off x="2639" y="3132"/>
              <a:ext cx="1348" cy="1404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3" name="Oval 1255"/>
            <p:cNvSpPr>
              <a:spLocks noChangeAspect="1" noChangeArrowheads="1"/>
            </p:cNvSpPr>
            <p:nvPr/>
          </p:nvSpPr>
          <p:spPr bwMode="auto">
            <a:xfrm>
              <a:off x="2699" y="3196"/>
              <a:ext cx="1229" cy="12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4" name="Oval 1256"/>
            <p:cNvSpPr>
              <a:spLocks noChangeAspect="1" noChangeArrowheads="1"/>
            </p:cNvSpPr>
            <p:nvPr/>
          </p:nvSpPr>
          <p:spPr bwMode="auto">
            <a:xfrm>
              <a:off x="2736" y="3231"/>
              <a:ext cx="1158" cy="12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5" name="Oval 1257"/>
            <p:cNvSpPr>
              <a:spLocks noChangeAspect="1" noChangeArrowheads="1"/>
            </p:cNvSpPr>
            <p:nvPr/>
          </p:nvSpPr>
          <p:spPr bwMode="auto">
            <a:xfrm>
              <a:off x="2793" y="3292"/>
              <a:ext cx="1042" cy="1085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6" name="Oval 1258"/>
            <p:cNvSpPr>
              <a:spLocks noChangeAspect="1" noChangeArrowheads="1"/>
            </p:cNvSpPr>
            <p:nvPr/>
          </p:nvSpPr>
          <p:spPr bwMode="auto">
            <a:xfrm>
              <a:off x="2853" y="3354"/>
              <a:ext cx="922" cy="962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7" name="Oval 1259"/>
            <p:cNvSpPr>
              <a:spLocks noChangeAspect="1" noChangeArrowheads="1"/>
            </p:cNvSpPr>
            <p:nvPr/>
          </p:nvSpPr>
          <p:spPr bwMode="auto">
            <a:xfrm>
              <a:off x="2913" y="3416"/>
              <a:ext cx="803" cy="838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68" name="Line 1260"/>
            <p:cNvSpPr>
              <a:spLocks noChangeAspect="1" noChangeShapeType="1"/>
            </p:cNvSpPr>
            <p:nvPr/>
          </p:nvSpPr>
          <p:spPr bwMode="auto">
            <a:xfrm>
              <a:off x="3314" y="2493"/>
              <a:ext cx="0" cy="1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69" name="Line 1261"/>
            <p:cNvSpPr>
              <a:spLocks noChangeAspect="1" noChangeShapeType="1"/>
            </p:cNvSpPr>
            <p:nvPr/>
          </p:nvSpPr>
          <p:spPr bwMode="auto">
            <a:xfrm rot="-2684117">
              <a:off x="2880" y="2695"/>
              <a:ext cx="0" cy="1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0" name="Line 1262"/>
            <p:cNvSpPr>
              <a:spLocks noChangeAspect="1" noChangeShapeType="1"/>
            </p:cNvSpPr>
            <p:nvPr/>
          </p:nvSpPr>
          <p:spPr bwMode="auto">
            <a:xfrm rot="2715883">
              <a:off x="3755" y="2742"/>
              <a:ext cx="0" cy="1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1" name="Line 1263"/>
            <p:cNvSpPr>
              <a:spLocks noChangeAspect="1" noChangeShapeType="1"/>
            </p:cNvSpPr>
            <p:nvPr/>
          </p:nvSpPr>
          <p:spPr bwMode="auto">
            <a:xfrm rot="17516677" flipH="1">
              <a:off x="2741" y="2965"/>
              <a:ext cx="0" cy="1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2" name="Line 1264"/>
            <p:cNvSpPr>
              <a:spLocks noChangeAspect="1" noChangeShapeType="1"/>
            </p:cNvSpPr>
            <p:nvPr/>
          </p:nvSpPr>
          <p:spPr bwMode="auto">
            <a:xfrm rot="-1316677">
              <a:off x="3082" y="2550"/>
              <a:ext cx="0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3" name="Line 1265"/>
            <p:cNvSpPr>
              <a:spLocks noChangeAspect="1" noChangeShapeType="1"/>
            </p:cNvSpPr>
            <p:nvPr/>
          </p:nvSpPr>
          <p:spPr bwMode="auto">
            <a:xfrm rot="1316677" flipH="1">
              <a:off x="3548" y="2550"/>
              <a:ext cx="0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4" name="Line 1266"/>
            <p:cNvSpPr>
              <a:spLocks noChangeAspect="1" noChangeShapeType="1"/>
            </p:cNvSpPr>
            <p:nvPr/>
          </p:nvSpPr>
          <p:spPr bwMode="auto">
            <a:xfrm rot="4083323">
              <a:off x="3889" y="2962"/>
              <a:ext cx="0" cy="1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475" name="Text Box 1267"/>
            <p:cNvSpPr txBox="1">
              <a:spLocks noChangeAspect="1" noChangeArrowheads="1"/>
            </p:cNvSpPr>
            <p:nvPr/>
          </p:nvSpPr>
          <p:spPr bwMode="auto">
            <a:xfrm>
              <a:off x="3216" y="2393"/>
              <a:ext cx="26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0%</a:t>
              </a:r>
            </a:p>
          </p:txBody>
        </p:sp>
        <p:sp>
          <p:nvSpPr>
            <p:cNvPr id="15476" name="Text Box 1268"/>
            <p:cNvSpPr txBox="1">
              <a:spLocks noChangeAspect="1" noChangeArrowheads="1"/>
            </p:cNvSpPr>
            <p:nvPr/>
          </p:nvSpPr>
          <p:spPr bwMode="auto">
            <a:xfrm>
              <a:off x="4144" y="2827"/>
              <a:ext cx="2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50%</a:t>
              </a:r>
            </a:p>
          </p:txBody>
        </p:sp>
        <p:sp>
          <p:nvSpPr>
            <p:cNvPr id="15477" name="Text Box 1269"/>
            <p:cNvSpPr txBox="1">
              <a:spLocks noChangeAspect="1" noChangeArrowheads="1"/>
            </p:cNvSpPr>
            <p:nvPr/>
          </p:nvSpPr>
          <p:spPr bwMode="auto">
            <a:xfrm>
              <a:off x="2240" y="2789"/>
              <a:ext cx="28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50%</a:t>
              </a:r>
            </a:p>
          </p:txBody>
        </p:sp>
        <p:sp>
          <p:nvSpPr>
            <p:cNvPr id="15478" name="Rectangle 1270"/>
            <p:cNvSpPr>
              <a:spLocks noChangeAspect="1" noChangeArrowheads="1"/>
            </p:cNvSpPr>
            <p:nvPr/>
          </p:nvSpPr>
          <p:spPr bwMode="auto">
            <a:xfrm>
              <a:off x="2143" y="4283"/>
              <a:ext cx="2596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79" name="Rectangle 1271"/>
            <p:cNvSpPr>
              <a:spLocks noChangeAspect="1" noChangeArrowheads="1"/>
            </p:cNvSpPr>
            <p:nvPr/>
          </p:nvSpPr>
          <p:spPr bwMode="auto">
            <a:xfrm>
              <a:off x="1776" y="3890"/>
              <a:ext cx="3213" cy="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80" name="Oval 1272"/>
            <p:cNvSpPr>
              <a:spLocks noChangeAspect="1" noChangeArrowheads="1"/>
            </p:cNvSpPr>
            <p:nvPr/>
          </p:nvSpPr>
          <p:spPr bwMode="auto">
            <a:xfrm>
              <a:off x="2946" y="3458"/>
              <a:ext cx="726" cy="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81" name="Text Box 1273"/>
            <p:cNvSpPr txBox="1">
              <a:spLocks noChangeAspect="1" noChangeArrowheads="1"/>
            </p:cNvSpPr>
            <p:nvPr/>
          </p:nvSpPr>
          <p:spPr bwMode="auto">
            <a:xfrm>
              <a:off x="1960" y="3740"/>
              <a:ext cx="28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100%                                                                                                                                                 100%</a:t>
              </a:r>
            </a:p>
          </p:txBody>
        </p:sp>
        <p:sp>
          <p:nvSpPr>
            <p:cNvPr id="15482" name="Text Box 1274"/>
            <p:cNvSpPr txBox="1">
              <a:spLocks noChangeAspect="1" noChangeArrowheads="1"/>
            </p:cNvSpPr>
            <p:nvPr/>
          </p:nvSpPr>
          <p:spPr bwMode="auto">
            <a:xfrm>
              <a:off x="2025" y="3437"/>
              <a:ext cx="1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4</a:t>
              </a:r>
            </a:p>
          </p:txBody>
        </p:sp>
        <p:sp>
          <p:nvSpPr>
            <p:cNvPr id="15483" name="Text Box 1275"/>
            <p:cNvSpPr txBox="1">
              <a:spLocks noChangeAspect="1" noChangeArrowheads="1"/>
            </p:cNvSpPr>
            <p:nvPr/>
          </p:nvSpPr>
          <p:spPr bwMode="auto">
            <a:xfrm>
              <a:off x="2131" y="297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3</a:t>
              </a:r>
            </a:p>
          </p:txBody>
        </p:sp>
        <p:sp>
          <p:nvSpPr>
            <p:cNvPr id="15484" name="Text Box 1276"/>
            <p:cNvSpPr txBox="1">
              <a:spLocks noChangeAspect="1" noChangeArrowheads="1"/>
            </p:cNvSpPr>
            <p:nvPr/>
          </p:nvSpPr>
          <p:spPr bwMode="auto">
            <a:xfrm>
              <a:off x="2485" y="2600"/>
              <a:ext cx="3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2</a:t>
              </a:r>
            </a:p>
          </p:txBody>
        </p:sp>
        <p:sp>
          <p:nvSpPr>
            <p:cNvPr id="15485" name="Text Box 1277"/>
            <p:cNvSpPr txBox="1">
              <a:spLocks noChangeAspect="1" noChangeArrowheads="1"/>
            </p:cNvSpPr>
            <p:nvPr/>
          </p:nvSpPr>
          <p:spPr bwMode="auto">
            <a:xfrm>
              <a:off x="2999" y="2461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1</a:t>
              </a:r>
            </a:p>
          </p:txBody>
        </p:sp>
        <p:sp>
          <p:nvSpPr>
            <p:cNvPr id="15486" name="Text Box 1278"/>
            <p:cNvSpPr txBox="1">
              <a:spLocks noChangeAspect="1" noChangeArrowheads="1"/>
            </p:cNvSpPr>
            <p:nvPr/>
          </p:nvSpPr>
          <p:spPr bwMode="auto">
            <a:xfrm>
              <a:off x="4499" y="3413"/>
              <a:ext cx="2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4</a:t>
              </a:r>
            </a:p>
          </p:txBody>
        </p:sp>
        <p:sp>
          <p:nvSpPr>
            <p:cNvPr id="15487" name="Text Box 1279"/>
            <p:cNvSpPr txBox="1">
              <a:spLocks noChangeAspect="1" noChangeArrowheads="1"/>
            </p:cNvSpPr>
            <p:nvPr/>
          </p:nvSpPr>
          <p:spPr bwMode="auto">
            <a:xfrm>
              <a:off x="4301" y="2955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3</a:t>
              </a:r>
            </a:p>
          </p:txBody>
        </p:sp>
        <p:sp>
          <p:nvSpPr>
            <p:cNvPr id="15488" name="Text Box 1280"/>
            <p:cNvSpPr txBox="1">
              <a:spLocks noChangeAspect="1" noChangeArrowheads="1"/>
            </p:cNvSpPr>
            <p:nvPr/>
          </p:nvSpPr>
          <p:spPr bwMode="auto">
            <a:xfrm>
              <a:off x="3910" y="2583"/>
              <a:ext cx="3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2</a:t>
              </a:r>
            </a:p>
          </p:txBody>
        </p:sp>
        <p:sp>
          <p:nvSpPr>
            <p:cNvPr id="15489" name="Text Box 1281"/>
            <p:cNvSpPr txBox="1">
              <a:spLocks noChangeAspect="1" noChangeArrowheads="1"/>
            </p:cNvSpPr>
            <p:nvPr/>
          </p:nvSpPr>
          <p:spPr bwMode="auto">
            <a:xfrm>
              <a:off x="3451" y="2453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1</a:t>
              </a:r>
            </a:p>
          </p:txBody>
        </p:sp>
        <p:sp>
          <p:nvSpPr>
            <p:cNvPr id="15490" name="Freeform 1282"/>
            <p:cNvSpPr>
              <a:spLocks/>
            </p:cNvSpPr>
            <p:nvPr/>
          </p:nvSpPr>
          <p:spPr bwMode="auto">
            <a:xfrm>
              <a:off x="5362" y="4086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1" name="Freeform 1283"/>
            <p:cNvSpPr>
              <a:spLocks/>
            </p:cNvSpPr>
            <p:nvPr/>
          </p:nvSpPr>
          <p:spPr bwMode="auto">
            <a:xfrm>
              <a:off x="5358" y="4128"/>
              <a:ext cx="4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7 w 3"/>
                <a:gd name="T5" fmla="*/ 0 h 1"/>
                <a:gd name="T6" fmla="*/ 7 w 3"/>
                <a:gd name="T7" fmla="*/ 0 h 1"/>
                <a:gd name="T8" fmla="*/ 7 w 3"/>
                <a:gd name="T9" fmla="*/ 0 h 1"/>
                <a:gd name="T10" fmla="*/ 7 w 3"/>
                <a:gd name="T11" fmla="*/ 0 h 1"/>
                <a:gd name="T12" fmla="*/ 7 w 3"/>
                <a:gd name="T13" fmla="*/ 0 h 1"/>
                <a:gd name="T14" fmla="*/ 0 w 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"/>
                <a:gd name="T26" fmla="*/ 3 w 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2" name="Freeform 1284"/>
            <p:cNvSpPr>
              <a:spLocks/>
            </p:cNvSpPr>
            <p:nvPr/>
          </p:nvSpPr>
          <p:spPr bwMode="auto">
            <a:xfrm>
              <a:off x="5354" y="4130"/>
              <a:ext cx="4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7 w 3"/>
                <a:gd name="T11" fmla="*/ 0 h 2"/>
                <a:gd name="T12" fmla="*/ 7 w 3"/>
                <a:gd name="T13" fmla="*/ 0 h 2"/>
                <a:gd name="T14" fmla="*/ 7 w 3"/>
                <a:gd name="T15" fmla="*/ 0 h 2"/>
                <a:gd name="T16" fmla="*/ 7 w 3"/>
                <a:gd name="T17" fmla="*/ 0 h 2"/>
                <a:gd name="T18" fmla="*/ 0 w 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"/>
                <a:gd name="T32" fmla="*/ 3 w 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3" name="Freeform 1285"/>
            <p:cNvSpPr>
              <a:spLocks/>
            </p:cNvSpPr>
            <p:nvPr/>
          </p:nvSpPr>
          <p:spPr bwMode="auto">
            <a:xfrm>
              <a:off x="5336" y="3675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1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4" name="Freeform 1286"/>
            <p:cNvSpPr>
              <a:spLocks/>
            </p:cNvSpPr>
            <p:nvPr/>
          </p:nvSpPr>
          <p:spPr bwMode="auto">
            <a:xfrm>
              <a:off x="5336" y="3682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1 w 2"/>
                <a:gd name="T19" fmla="*/ 0 h 1"/>
                <a:gd name="T20" fmla="*/ 0 w 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5" name="Freeform 1287"/>
            <p:cNvSpPr>
              <a:spLocks/>
            </p:cNvSpPr>
            <p:nvPr/>
          </p:nvSpPr>
          <p:spPr bwMode="auto">
            <a:xfrm>
              <a:off x="5037" y="3796"/>
              <a:ext cx="2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7 h 3"/>
                <a:gd name="T14" fmla="*/ 0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3"/>
                <a:gd name="T35" fmla="*/ 2 w 2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A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96" name="Text Box 1288"/>
            <p:cNvSpPr txBox="1">
              <a:spLocks noChangeArrowheads="1"/>
            </p:cNvSpPr>
            <p:nvPr/>
          </p:nvSpPr>
          <p:spPr bwMode="auto">
            <a:xfrm>
              <a:off x="3000" y="357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45701" rIns="91401" bIns="45701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000" b="1"/>
                <a:t>Profil du poste recherché</a:t>
              </a:r>
            </a:p>
          </p:txBody>
        </p:sp>
        <p:sp>
          <p:nvSpPr>
            <p:cNvPr id="15497" name="Rectangle 1289"/>
            <p:cNvSpPr>
              <a:spLocks noChangeAspect="1" noChangeArrowheads="1"/>
            </p:cNvSpPr>
            <p:nvPr/>
          </p:nvSpPr>
          <p:spPr bwMode="auto">
            <a:xfrm>
              <a:off x="2177" y="4185"/>
              <a:ext cx="2596" cy="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498" name="Freeform 1290"/>
            <p:cNvSpPr>
              <a:spLocks/>
            </p:cNvSpPr>
            <p:nvPr/>
          </p:nvSpPr>
          <p:spPr bwMode="auto">
            <a:xfrm>
              <a:off x="5191" y="5816"/>
              <a:ext cx="2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7 h 3"/>
                <a:gd name="T14" fmla="*/ 0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3"/>
                <a:gd name="T35" fmla="*/ 2 w 2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A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Text Box 1291"/>
            <p:cNvSpPr txBox="1">
              <a:spLocks noChangeArrowheads="1"/>
            </p:cNvSpPr>
            <p:nvPr/>
          </p:nvSpPr>
          <p:spPr bwMode="auto">
            <a:xfrm>
              <a:off x="2117" y="3844"/>
              <a:ext cx="2391" cy="19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/>
          </p:spPr>
          <p:txBody>
            <a:bodyPr lIns="91401" tIns="45701" rIns="91401" bIns="45701" anchorCtr="1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fr-FR" sz="200" b="1">
                <a:solidFill>
                  <a:srgbClr val="FF0505"/>
                </a:solidFill>
                <a:cs typeface="+mn-cs"/>
              </a:endParaRP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  <a:defRPr/>
              </a:pPr>
              <a:r>
                <a:rPr lang="fr-FR" sz="800" b="1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Tech</a:t>
              </a:r>
              <a:r>
                <a:rPr lang="fr-FR" sz="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nique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</a:t>
              </a:r>
              <a:r>
                <a:rPr lang="fr-FR" sz="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Prise de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</a:t>
              </a:r>
              <a:r>
                <a:rPr lang="fr-FR" sz="800" b="1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déci</a:t>
              </a:r>
              <a:r>
                <a:rPr lang="fr-FR" sz="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sion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               </a:t>
              </a:r>
              <a:r>
                <a:rPr lang="fr-FR" sz="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Pri</a:t>
              </a:r>
              <a:r>
                <a:rPr lang="fr-FR" sz="800" b="1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se de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</a:t>
              </a:r>
              <a:r>
                <a:rPr lang="fr-FR" sz="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risque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</a:t>
              </a:r>
              <a:r>
                <a:rPr lang="fr-FR" sz="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Créati</a:t>
              </a:r>
              <a:r>
                <a:rPr lang="fr-FR" sz="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vité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</a:t>
              </a:r>
              <a:r>
                <a:rPr lang="fr-F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Organ</a:t>
              </a:r>
              <a:r>
                <a:rPr lang="fr-FR" sz="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isation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                                                         </a:t>
              </a:r>
              <a:r>
                <a:rPr lang="fr-FR" sz="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Commun</a:t>
              </a:r>
              <a:r>
                <a:rPr lang="fr-F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ication</a:t>
              </a:r>
            </a:p>
          </p:txBody>
        </p:sp>
        <p:sp>
          <p:nvSpPr>
            <p:cNvPr id="15500" name="Line 1292"/>
            <p:cNvSpPr>
              <a:spLocks noChangeAspect="1" noChangeShapeType="1"/>
            </p:cNvSpPr>
            <p:nvPr/>
          </p:nvSpPr>
          <p:spPr bwMode="auto">
            <a:xfrm rot="-5400000">
              <a:off x="3321" y="2657"/>
              <a:ext cx="0" cy="2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5369" name="Rectangle 1293"/>
          <p:cNvSpPr>
            <a:spLocks noChangeArrowheads="1"/>
          </p:cNvSpPr>
          <p:nvPr/>
        </p:nvSpPr>
        <p:spPr bwMode="auto">
          <a:xfrm>
            <a:off x="649288" y="1457325"/>
            <a:ext cx="6326187" cy="8062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370" name="Rectangle 1296"/>
          <p:cNvSpPr>
            <a:spLocks noChangeArrowheads="1"/>
          </p:cNvSpPr>
          <p:nvPr/>
        </p:nvSpPr>
        <p:spPr bwMode="auto">
          <a:xfrm>
            <a:off x="844550" y="2438400"/>
            <a:ext cx="5905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1" rIns="91401" bIns="4570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600"/>
          </a:p>
          <a:p>
            <a:pPr algn="ctr"/>
            <a:r>
              <a:rPr lang="fr-FR" altLang="fr-FR" sz="1800" b="1" u="sng"/>
              <a:t>Qualités requises  (par ordre d’importance)</a:t>
            </a:r>
          </a:p>
          <a:p>
            <a:pPr algn="ctr"/>
            <a:endParaRPr lang="fr-FR" altLang="fr-FR" sz="1800" b="1" u="sng"/>
          </a:p>
          <a:p>
            <a:pPr algn="ctr"/>
            <a:endParaRPr lang="fr-FR" altLang="fr-FR" sz="1600"/>
          </a:p>
          <a:p>
            <a:pPr lvl="1" algn="ctr"/>
            <a:endParaRPr lang="fr-FR" altLang="fr-FR" sz="1600"/>
          </a:p>
        </p:txBody>
      </p:sp>
      <p:sp>
        <p:nvSpPr>
          <p:cNvPr id="15371" name="Rectangle 1297"/>
          <p:cNvSpPr>
            <a:spLocks noChangeArrowheads="1"/>
          </p:cNvSpPr>
          <p:nvPr/>
        </p:nvSpPr>
        <p:spPr bwMode="auto">
          <a:xfrm>
            <a:off x="3652838" y="3116263"/>
            <a:ext cx="32083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1" rIns="91401" bIns="4570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endParaRPr lang="fr-FR" altLang="fr-FR" sz="1800" b="1"/>
          </a:p>
          <a:p>
            <a:pPr algn="r">
              <a:lnSpc>
                <a:spcPct val="80000"/>
              </a:lnSpc>
            </a:pPr>
            <a:r>
              <a:rPr lang="fr-FR" altLang="fr-FR" sz="1800" b="1"/>
              <a:t>1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Peu important :</a:t>
            </a:r>
            <a:r>
              <a:rPr lang="fr-FR" altLang="fr-FR" sz="1800"/>
              <a:t> 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Peu utile dans le poste considéré</a:t>
            </a:r>
          </a:p>
          <a:p>
            <a:pPr algn="r">
              <a:lnSpc>
                <a:spcPct val="80000"/>
              </a:lnSpc>
            </a:pPr>
            <a:endParaRPr lang="fr-FR" altLang="fr-FR" sz="1800"/>
          </a:p>
          <a:p>
            <a:pPr algn="r">
              <a:lnSpc>
                <a:spcPct val="80000"/>
              </a:lnSpc>
            </a:pPr>
            <a:r>
              <a:rPr lang="fr-FR" altLang="fr-FR" sz="1800" b="1"/>
              <a:t>2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Utile :</a:t>
            </a:r>
            <a:r>
              <a:rPr lang="fr-FR" altLang="fr-FR" sz="1800"/>
              <a:t>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Peut aider à la tenue du poste, 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n’est pas strictement nécessaire</a:t>
            </a:r>
          </a:p>
          <a:p>
            <a:pPr algn="r">
              <a:lnSpc>
                <a:spcPct val="80000"/>
              </a:lnSpc>
            </a:pPr>
            <a:endParaRPr lang="fr-FR" altLang="fr-FR" sz="1800"/>
          </a:p>
          <a:p>
            <a:pPr algn="r">
              <a:lnSpc>
                <a:spcPct val="80000"/>
              </a:lnSpc>
            </a:pPr>
            <a:r>
              <a:rPr lang="fr-FR" altLang="fr-FR" sz="1800" b="1"/>
              <a:t>3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Important :</a:t>
            </a:r>
            <a:r>
              <a:rPr lang="fr-FR" altLang="fr-FR" sz="1800"/>
              <a:t>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Nécessaire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à la bonne tenue du poste</a:t>
            </a:r>
          </a:p>
          <a:p>
            <a:pPr algn="r">
              <a:lnSpc>
                <a:spcPct val="80000"/>
              </a:lnSpc>
            </a:pPr>
            <a:endParaRPr lang="fr-FR" altLang="fr-FR" sz="1800" b="1"/>
          </a:p>
          <a:p>
            <a:pPr algn="r">
              <a:lnSpc>
                <a:spcPct val="80000"/>
              </a:lnSpc>
            </a:pPr>
            <a:r>
              <a:rPr lang="fr-FR" altLang="fr-FR" sz="1800" b="1"/>
              <a:t>4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Très important :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Absolument indispensable </a:t>
            </a:r>
          </a:p>
          <a:p>
            <a:pPr algn="r">
              <a:lnSpc>
                <a:spcPct val="80000"/>
              </a:lnSpc>
            </a:pPr>
            <a:r>
              <a:rPr lang="fr-FR" altLang="fr-FR" sz="1800"/>
              <a:t>pour la tenue du poste</a:t>
            </a:r>
          </a:p>
        </p:txBody>
      </p:sp>
      <p:graphicFrame>
        <p:nvGraphicFramePr>
          <p:cNvPr id="92" name="Group 1298"/>
          <p:cNvGraphicFramePr>
            <a:graphicFrameLocks noGrp="1"/>
          </p:cNvGraphicFramePr>
          <p:nvPr/>
        </p:nvGraphicFramePr>
        <p:xfrm>
          <a:off x="730250" y="3357563"/>
          <a:ext cx="2879725" cy="3263903"/>
        </p:xfrm>
        <a:graphic>
          <a:graphicData uri="http://schemas.openxmlformats.org/drawingml/2006/table">
            <a:tbl>
              <a:tblPr/>
              <a:tblGrid>
                <a:gridCol w="1833563"/>
                <a:gridCol w="261937"/>
                <a:gridCol w="261938"/>
                <a:gridCol w="260350"/>
                <a:gridCol w="261937"/>
              </a:tblGrid>
              <a:tr h="2587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Qualités requises 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Importance</a:t>
                      </a: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Organisation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Prise de décision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Prise de risque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Communication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Créativité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Autre : …………………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Autre : …………………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Autre : …………………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Autre : …………………</a:t>
                      </a:r>
                    </a:p>
                  </a:txBody>
                  <a:tcPr marL="89962" marR="89962" marT="35986" marB="359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62" marR="89962" marT="35986" marB="35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eeform 2"/>
          <p:cNvSpPr>
            <a:spLocks/>
          </p:cNvSpPr>
          <p:nvPr/>
        </p:nvSpPr>
        <p:spPr bwMode="auto">
          <a:xfrm>
            <a:off x="6180138" y="1701800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2" name="Freeform 3"/>
          <p:cNvSpPr>
            <a:spLocks/>
          </p:cNvSpPr>
          <p:nvPr/>
        </p:nvSpPr>
        <p:spPr bwMode="auto">
          <a:xfrm>
            <a:off x="6486525" y="14335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6481763" y="1458913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4" name="Freeform 5"/>
          <p:cNvSpPr>
            <a:spLocks/>
          </p:cNvSpPr>
          <p:nvPr/>
        </p:nvSpPr>
        <p:spPr bwMode="auto">
          <a:xfrm>
            <a:off x="6478588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5" name="Freeform 6"/>
          <p:cNvSpPr>
            <a:spLocks/>
          </p:cNvSpPr>
          <p:nvPr/>
        </p:nvSpPr>
        <p:spPr bwMode="auto">
          <a:xfrm>
            <a:off x="6453188" y="1433513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6" name="Freeform 7"/>
          <p:cNvSpPr>
            <a:spLocks/>
          </p:cNvSpPr>
          <p:nvPr/>
        </p:nvSpPr>
        <p:spPr bwMode="auto">
          <a:xfrm>
            <a:off x="6453188" y="14462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25463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N°10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mouvements oculaires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501650" y="1474788"/>
            <a:ext cx="632618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3072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33238" r="39105" b="45717"/>
          <a:stretch>
            <a:fillRect/>
          </a:stretch>
        </p:blipFill>
        <p:spPr bwMode="auto">
          <a:xfrm>
            <a:off x="1057275" y="6445250"/>
            <a:ext cx="54006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onnecteur droit avec flèche 53"/>
          <p:cNvCxnSpPr/>
          <p:nvPr/>
        </p:nvCxnSpPr>
        <p:spPr>
          <a:xfrm>
            <a:off x="4957763" y="8628063"/>
            <a:ext cx="647700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ZoneTexte 5"/>
          <p:cNvSpPr txBox="1">
            <a:spLocks noChangeArrowheads="1"/>
          </p:cNvSpPr>
          <p:nvPr/>
        </p:nvSpPr>
        <p:spPr bwMode="auto">
          <a:xfrm>
            <a:off x="862013" y="9145588"/>
            <a:ext cx="5965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>
                <a:cs typeface="Times New Roman" panose="02020603050405020304" pitchFamily="18" charset="0"/>
              </a:rPr>
              <a:t>Quel est votre sentiment ?                       Que vous dites-vous ?</a:t>
            </a:r>
          </a:p>
          <a:p>
            <a:pPr eaLnBrk="1" hangingPunct="1"/>
            <a:r>
              <a:rPr lang="fr-FR" altLang="fr-FR" sz="1600">
                <a:cs typeface="Times New Roman" panose="02020603050405020304" pitchFamily="18" charset="0"/>
              </a:rPr>
              <a:t>Qu’avez-vous ressenti                              A quoi pensez-vous ?</a:t>
            </a:r>
            <a:br>
              <a:rPr lang="fr-FR" altLang="fr-FR" sz="1600">
                <a:cs typeface="Times New Roman" panose="02020603050405020304" pitchFamily="18" charset="0"/>
              </a:rPr>
            </a:br>
            <a:r>
              <a:rPr lang="fr-FR" altLang="fr-FR" sz="1600">
                <a:cs typeface="Times New Roman" panose="02020603050405020304" pitchFamily="18" charset="0"/>
              </a:rPr>
              <a:t>quand vous avez appris …</a:t>
            </a:r>
          </a:p>
        </p:txBody>
      </p:sp>
      <p:pic>
        <p:nvPicPr>
          <p:cNvPr id="3073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12193" r="39105" b="66762"/>
          <a:stretch>
            <a:fillRect/>
          </a:stretch>
        </p:blipFill>
        <p:spPr bwMode="auto">
          <a:xfrm>
            <a:off x="1049338" y="2700338"/>
            <a:ext cx="54006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ZoneTexte 16"/>
          <p:cNvSpPr txBox="1">
            <a:spLocks noChangeArrowheads="1"/>
          </p:cNvSpPr>
          <p:nvPr/>
        </p:nvSpPr>
        <p:spPr bwMode="auto">
          <a:xfrm>
            <a:off x="742950" y="5099050"/>
            <a:ext cx="5965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>
                <a:cs typeface="Times New Roman" panose="02020603050405020304" pitchFamily="18" charset="0"/>
              </a:rPr>
              <a:t>Quel est votre vision des choses ?</a:t>
            </a:r>
          </a:p>
          <a:p>
            <a:pPr algn="ctr" eaLnBrk="1" hangingPunct="1"/>
            <a:r>
              <a:rPr lang="fr-FR" altLang="fr-FR" sz="1600">
                <a:cs typeface="Times New Roman" panose="02020603050405020304" pitchFamily="18" charset="0"/>
              </a:rPr>
              <a:t>Quel aspect de notre proposition avez-vous vu ?</a:t>
            </a:r>
          </a:p>
          <a:p>
            <a:pPr algn="ctr" eaLnBrk="1" hangingPunct="1"/>
            <a:r>
              <a:rPr lang="fr-FR" altLang="fr-FR" sz="1600">
                <a:cs typeface="Times New Roman" panose="02020603050405020304" pitchFamily="18" charset="0"/>
              </a:rPr>
              <a:t>Vous voyez bien le problème ? 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 rot="5400000">
            <a:off x="1977231" y="8597107"/>
            <a:ext cx="649287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106613" y="4402138"/>
            <a:ext cx="6477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>
            <a:off x="4633913" y="4376738"/>
            <a:ext cx="6477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2700000">
            <a:off x="3402013" y="4376738"/>
            <a:ext cx="6477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9" name="Freeform 2"/>
          <p:cNvSpPr>
            <a:spLocks/>
          </p:cNvSpPr>
          <p:nvPr/>
        </p:nvSpPr>
        <p:spPr bwMode="auto">
          <a:xfrm>
            <a:off x="6210300" y="17018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0" name="Freeform 3"/>
          <p:cNvSpPr>
            <a:spLocks/>
          </p:cNvSpPr>
          <p:nvPr/>
        </p:nvSpPr>
        <p:spPr bwMode="auto">
          <a:xfrm>
            <a:off x="6516688" y="14335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1" name="Freeform 4"/>
          <p:cNvSpPr>
            <a:spLocks/>
          </p:cNvSpPr>
          <p:nvPr/>
        </p:nvSpPr>
        <p:spPr bwMode="auto">
          <a:xfrm>
            <a:off x="6511925" y="14589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2" name="Freeform 5"/>
          <p:cNvSpPr>
            <a:spLocks/>
          </p:cNvSpPr>
          <p:nvPr/>
        </p:nvSpPr>
        <p:spPr bwMode="auto">
          <a:xfrm>
            <a:off x="6508750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3" name="Freeform 6"/>
          <p:cNvSpPr>
            <a:spLocks/>
          </p:cNvSpPr>
          <p:nvPr/>
        </p:nvSpPr>
        <p:spPr bwMode="auto">
          <a:xfrm>
            <a:off x="6483350" y="14335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4" name="Freeform 7"/>
          <p:cNvSpPr>
            <a:spLocks/>
          </p:cNvSpPr>
          <p:nvPr/>
        </p:nvSpPr>
        <p:spPr bwMode="auto">
          <a:xfrm>
            <a:off x="6483350" y="14462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5" name="Text Box 8"/>
          <p:cNvSpPr txBox="1">
            <a:spLocks noChangeArrowheads="1"/>
          </p:cNvSpPr>
          <p:nvPr/>
        </p:nvSpPr>
        <p:spPr bwMode="auto">
          <a:xfrm>
            <a:off x="555625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N°11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La planification d’une journée de travail</a:t>
            </a:r>
          </a:p>
        </p:txBody>
      </p:sp>
      <p:sp>
        <p:nvSpPr>
          <p:cNvPr id="22556" name="Rectangle 9"/>
          <p:cNvSpPr>
            <a:spLocks noChangeArrowheads="1"/>
          </p:cNvSpPr>
          <p:nvPr/>
        </p:nvSpPr>
        <p:spPr bwMode="auto">
          <a:xfrm>
            <a:off x="531813" y="14747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557" name="Text Box 10"/>
          <p:cNvSpPr txBox="1">
            <a:spLocks noChangeArrowheads="1"/>
          </p:cNvSpPr>
          <p:nvPr/>
        </p:nvSpPr>
        <p:spPr bwMode="auto">
          <a:xfrm>
            <a:off x="1012825" y="2863850"/>
            <a:ext cx="552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u="sng"/>
              <a:t>Gestion de son efficacité</a:t>
            </a:r>
            <a:endParaRPr lang="fr-FR" altLang="fr-FR" sz="1800"/>
          </a:p>
        </p:txBody>
      </p:sp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1203325" y="4357688"/>
          <a:ext cx="5180013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Graphique" r:id="rId3" imgW="4366440" imgH="2883240" progId="MSGraph.Chart.8">
                  <p:embed followColorScheme="full"/>
                </p:oleObj>
              </mc:Choice>
              <mc:Fallback>
                <p:oleObj name="Graphique" r:id="rId3" imgW="4366440" imgH="2883240" progId="MSGraph.Chart.8">
                  <p:embed followColorScheme="full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357688"/>
                        <a:ext cx="5180013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Text Box 12"/>
          <p:cNvSpPr txBox="1">
            <a:spLocks noChangeArrowheads="1"/>
          </p:cNvSpPr>
          <p:nvPr/>
        </p:nvSpPr>
        <p:spPr bwMode="auto">
          <a:xfrm>
            <a:off x="1393825" y="827405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b="1"/>
              <a:t>9h            11h           13h          15h           17h </a:t>
            </a:r>
          </a:p>
        </p:txBody>
      </p:sp>
      <p:sp>
        <p:nvSpPr>
          <p:cNvPr id="22559" name="Text Box 13"/>
          <p:cNvSpPr txBox="1">
            <a:spLocks noChangeArrowheads="1"/>
          </p:cNvSpPr>
          <p:nvPr/>
        </p:nvSpPr>
        <p:spPr bwMode="auto">
          <a:xfrm rot="10800000">
            <a:off x="936625" y="5073650"/>
            <a:ext cx="45878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/>
              <a:t>Niveau de performance</a:t>
            </a:r>
          </a:p>
        </p:txBody>
      </p:sp>
      <p:sp>
        <p:nvSpPr>
          <p:cNvPr id="22560" name="Text Box 14"/>
          <p:cNvSpPr txBox="1">
            <a:spLocks noChangeArrowheads="1"/>
          </p:cNvSpPr>
          <p:nvPr/>
        </p:nvSpPr>
        <p:spPr bwMode="auto">
          <a:xfrm>
            <a:off x="936625" y="3244850"/>
            <a:ext cx="2895600" cy="8651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Pic du milieu de la matinée</a:t>
            </a:r>
            <a:r>
              <a:rPr lang="fr-FR" altLang="fr-FR" sz="1800"/>
              <a:t> </a:t>
            </a:r>
            <a:br>
              <a:rPr lang="fr-FR" altLang="fr-FR" sz="1800"/>
            </a:br>
            <a:r>
              <a:rPr lang="fr-FR" altLang="fr-FR" sz="1600"/>
              <a:t>moment idéal aux tâches importantes et urgentes.</a:t>
            </a:r>
          </a:p>
        </p:txBody>
      </p:sp>
      <p:sp>
        <p:nvSpPr>
          <p:cNvPr id="22561" name="Text Box 15"/>
          <p:cNvSpPr txBox="1">
            <a:spLocks noChangeArrowheads="1"/>
          </p:cNvSpPr>
          <p:nvPr/>
        </p:nvSpPr>
        <p:spPr bwMode="auto">
          <a:xfrm>
            <a:off x="1698625" y="8731250"/>
            <a:ext cx="4495800" cy="6508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Creux d’après déjeuner</a:t>
            </a:r>
            <a:r>
              <a:rPr lang="fr-FR" altLang="fr-FR" sz="1800"/>
              <a:t> </a:t>
            </a:r>
            <a:br>
              <a:rPr lang="fr-FR" altLang="fr-FR" sz="1800"/>
            </a:br>
            <a:r>
              <a:rPr lang="fr-FR" altLang="fr-FR" sz="1800"/>
              <a:t>moment à réserver aux tâches administratives.</a:t>
            </a:r>
          </a:p>
        </p:txBody>
      </p:sp>
      <p:sp>
        <p:nvSpPr>
          <p:cNvPr id="22562" name="Text Box 16"/>
          <p:cNvSpPr txBox="1">
            <a:spLocks noChangeArrowheads="1"/>
          </p:cNvSpPr>
          <p:nvPr/>
        </p:nvSpPr>
        <p:spPr bwMode="auto">
          <a:xfrm>
            <a:off x="3756025" y="3244850"/>
            <a:ext cx="2819400" cy="8651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Pic de fin d’après-midi</a:t>
            </a:r>
            <a:r>
              <a:rPr lang="fr-FR" altLang="fr-FR" sz="1800"/>
              <a:t> </a:t>
            </a:r>
            <a:br>
              <a:rPr lang="fr-FR" altLang="fr-FR" sz="1800"/>
            </a:br>
            <a:r>
              <a:rPr lang="fr-FR" altLang="fr-FR" sz="1600"/>
              <a:t>meilleur moment pour effectuer des tâches importantes.</a:t>
            </a:r>
          </a:p>
        </p:txBody>
      </p:sp>
      <p:sp>
        <p:nvSpPr>
          <p:cNvPr id="22563" name="Line 17"/>
          <p:cNvSpPr>
            <a:spLocks noChangeShapeType="1"/>
          </p:cNvSpPr>
          <p:nvPr/>
        </p:nvSpPr>
        <p:spPr bwMode="auto">
          <a:xfrm flipH="1" flipV="1">
            <a:off x="3984625" y="8274050"/>
            <a:ext cx="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64" name="Line 18"/>
          <p:cNvSpPr>
            <a:spLocks noChangeShapeType="1"/>
          </p:cNvSpPr>
          <p:nvPr/>
        </p:nvSpPr>
        <p:spPr bwMode="auto">
          <a:xfrm flipH="1" flipV="1">
            <a:off x="2232025" y="4159250"/>
            <a:ext cx="38100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65" name="Line 19"/>
          <p:cNvSpPr>
            <a:spLocks noChangeShapeType="1"/>
          </p:cNvSpPr>
          <p:nvPr/>
        </p:nvSpPr>
        <p:spPr bwMode="auto">
          <a:xfrm flipH="1" flipV="1">
            <a:off x="4975225" y="4159250"/>
            <a:ext cx="38100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Freeform 2"/>
          <p:cNvSpPr>
            <a:spLocks/>
          </p:cNvSpPr>
          <p:nvPr/>
        </p:nvSpPr>
        <p:spPr bwMode="auto">
          <a:xfrm>
            <a:off x="6176963" y="1684338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5" name="Freeform 3"/>
          <p:cNvSpPr>
            <a:spLocks/>
          </p:cNvSpPr>
          <p:nvPr/>
        </p:nvSpPr>
        <p:spPr bwMode="auto">
          <a:xfrm>
            <a:off x="6483350" y="14160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6" name="Freeform 4"/>
          <p:cNvSpPr>
            <a:spLocks/>
          </p:cNvSpPr>
          <p:nvPr/>
        </p:nvSpPr>
        <p:spPr bwMode="auto">
          <a:xfrm>
            <a:off x="6478588" y="1441450"/>
            <a:ext cx="4762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7" name="Freeform 5"/>
          <p:cNvSpPr>
            <a:spLocks/>
          </p:cNvSpPr>
          <p:nvPr/>
        </p:nvSpPr>
        <p:spPr bwMode="auto">
          <a:xfrm>
            <a:off x="6475413" y="14446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8" name="Freeform 6"/>
          <p:cNvSpPr>
            <a:spLocks/>
          </p:cNvSpPr>
          <p:nvPr/>
        </p:nvSpPr>
        <p:spPr bwMode="auto">
          <a:xfrm>
            <a:off x="6450013" y="1416050"/>
            <a:ext cx="1587" cy="1588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9" name="Freeform 7"/>
          <p:cNvSpPr>
            <a:spLocks/>
          </p:cNvSpPr>
          <p:nvPr/>
        </p:nvSpPr>
        <p:spPr bwMode="auto">
          <a:xfrm>
            <a:off x="6450013" y="14287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0" name="Text Box 8"/>
          <p:cNvSpPr txBox="1">
            <a:spLocks noChangeArrowheads="1"/>
          </p:cNvSpPr>
          <p:nvPr/>
        </p:nvSpPr>
        <p:spPr bwMode="auto">
          <a:xfrm>
            <a:off x="522288" y="14747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N°12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objectifs annuels</a:t>
            </a:r>
          </a:p>
        </p:txBody>
      </p:sp>
      <p:sp>
        <p:nvSpPr>
          <p:cNvPr id="23571" name="Rectangle 9"/>
          <p:cNvSpPr>
            <a:spLocks noChangeArrowheads="1"/>
          </p:cNvSpPr>
          <p:nvPr/>
        </p:nvSpPr>
        <p:spPr bwMode="auto">
          <a:xfrm>
            <a:off x="498475" y="1457325"/>
            <a:ext cx="6326188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08088" y="3760788"/>
          <a:ext cx="5257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Feuille de calcul" r:id="rId3" imgW="4860000" imgH="5071680" progId="Excel.Sheet.8">
                  <p:embed/>
                </p:oleObj>
              </mc:Choice>
              <mc:Fallback>
                <p:oleObj name="Feuille de calcul" r:id="rId3" imgW="4860000" imgH="507168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760788"/>
                        <a:ext cx="52578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Freeform 2"/>
          <p:cNvSpPr>
            <a:spLocks/>
          </p:cNvSpPr>
          <p:nvPr/>
        </p:nvSpPr>
        <p:spPr bwMode="auto">
          <a:xfrm>
            <a:off x="6254750" y="1598613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2" name="Freeform 3"/>
          <p:cNvSpPr>
            <a:spLocks/>
          </p:cNvSpPr>
          <p:nvPr/>
        </p:nvSpPr>
        <p:spPr bwMode="auto">
          <a:xfrm>
            <a:off x="6561138" y="1330325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3" name="Freeform 4"/>
          <p:cNvSpPr>
            <a:spLocks/>
          </p:cNvSpPr>
          <p:nvPr/>
        </p:nvSpPr>
        <p:spPr bwMode="auto">
          <a:xfrm>
            <a:off x="6556375" y="1355725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4" name="Freeform 5"/>
          <p:cNvSpPr>
            <a:spLocks/>
          </p:cNvSpPr>
          <p:nvPr/>
        </p:nvSpPr>
        <p:spPr bwMode="auto">
          <a:xfrm>
            <a:off x="6553200" y="1358900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5" name="Freeform 6"/>
          <p:cNvSpPr>
            <a:spLocks/>
          </p:cNvSpPr>
          <p:nvPr/>
        </p:nvSpPr>
        <p:spPr bwMode="auto">
          <a:xfrm>
            <a:off x="6527800" y="1330325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6" name="Freeform 7"/>
          <p:cNvSpPr>
            <a:spLocks/>
          </p:cNvSpPr>
          <p:nvPr/>
        </p:nvSpPr>
        <p:spPr bwMode="auto">
          <a:xfrm>
            <a:off x="6527800" y="1343025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Text Box 8"/>
          <p:cNvSpPr txBox="1">
            <a:spLocks noChangeArrowheads="1"/>
          </p:cNvSpPr>
          <p:nvPr/>
        </p:nvSpPr>
        <p:spPr bwMode="auto">
          <a:xfrm>
            <a:off x="600075" y="1389063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N°13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La matrice d’Eisenhower</a:t>
            </a:r>
          </a:p>
        </p:txBody>
      </p:sp>
      <p:sp>
        <p:nvSpPr>
          <p:cNvPr id="24598" name="Rectangle 9"/>
          <p:cNvSpPr>
            <a:spLocks noChangeArrowheads="1"/>
          </p:cNvSpPr>
          <p:nvPr/>
        </p:nvSpPr>
        <p:spPr bwMode="auto">
          <a:xfrm>
            <a:off x="576263" y="1371600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4599" name="Rectangle 10"/>
          <p:cNvSpPr>
            <a:spLocks noChangeArrowheads="1"/>
          </p:cNvSpPr>
          <p:nvPr/>
        </p:nvSpPr>
        <p:spPr bwMode="auto">
          <a:xfrm>
            <a:off x="981075" y="5808663"/>
            <a:ext cx="5410200" cy="3657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743075" y="3141663"/>
          <a:ext cx="39052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Feuille de calcul" r:id="rId3" imgW="4641840" imgH="3083040" progId="Excel.Sheet.8">
                  <p:embed/>
                </p:oleObj>
              </mc:Choice>
              <mc:Fallback>
                <p:oleObj name="Feuille de calcul" r:id="rId3" imgW="4641840" imgH="3083040" progId="Excel.Shee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141663"/>
                        <a:ext cx="39052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Text Box 12"/>
          <p:cNvSpPr txBox="1">
            <a:spLocks noChangeArrowheads="1"/>
          </p:cNvSpPr>
          <p:nvPr/>
        </p:nvSpPr>
        <p:spPr bwMode="auto">
          <a:xfrm>
            <a:off x="828675" y="2760663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ebdings" panose="05030102010509060703" pitchFamily="18" charset="2"/>
              <a:buNone/>
            </a:pPr>
            <a:r>
              <a:rPr lang="fr-FR" altLang="fr-FR" sz="1800" b="1" u="sng"/>
              <a:t>Gestion des priorités</a:t>
            </a:r>
            <a:endParaRPr lang="fr-FR" altLang="fr-FR" sz="1800"/>
          </a:p>
        </p:txBody>
      </p:sp>
      <p:sp>
        <p:nvSpPr>
          <p:cNvPr id="24601" name="Rectangle 13"/>
          <p:cNvSpPr>
            <a:spLocks noChangeArrowheads="1"/>
          </p:cNvSpPr>
          <p:nvPr/>
        </p:nvSpPr>
        <p:spPr bwMode="auto">
          <a:xfrm>
            <a:off x="523875" y="5808663"/>
            <a:ext cx="5867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marL="342900" indent="-3429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Webdings" panose="05030102010509060703" pitchFamily="18" charset="2"/>
              <a:buNone/>
            </a:pPr>
            <a:r>
              <a:rPr lang="fr-FR" altLang="fr-FR" sz="1600" b="1" u="sng"/>
              <a:t>Les tâches de type A</a:t>
            </a:r>
            <a:r>
              <a:rPr lang="fr-FR" altLang="fr-FR" sz="1600"/>
              <a:t> sont prioritaires. Elles combinent urgence et importance. Chronologiquement les tâches de type A6 doivent être exécutées avant celles de type A5 et A4. Toutes les tâches de type A doivent être traitées très rapidement. Elles ont une valeur primordiale dans le contexte de la fonction que l ’on exerce.</a:t>
            </a:r>
            <a:br>
              <a:rPr lang="fr-FR" altLang="fr-FR" sz="1600"/>
            </a:br>
            <a:r>
              <a:rPr lang="fr-FR" altLang="fr-FR" sz="1600" b="1" u="sng"/>
              <a:t>Les tâches de type B</a:t>
            </a:r>
            <a:r>
              <a:rPr lang="fr-FR" altLang="fr-FR" sz="1600"/>
              <a:t>  combinent un moindre degré d ’urgence avec une certaine importance. Elles doivent s’effectuer rapidement et peuvent éventuellement être déléguées ou différées.</a:t>
            </a:r>
            <a:br>
              <a:rPr lang="fr-FR" altLang="fr-FR" sz="1600"/>
            </a:br>
            <a:r>
              <a:rPr lang="fr-FR" altLang="fr-FR" sz="1600" b="1" u="sng"/>
              <a:t>Quant aux tâches de type C</a:t>
            </a:r>
            <a:r>
              <a:rPr lang="fr-FR" altLang="fr-FR" sz="1600"/>
              <a:t>, elles constituent souvent ce qu’on appelle la routine. Elles peuvent facilement être déléguées (travaux administratifs …), voire éliminées.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6" name="Freeform 2"/>
          <p:cNvSpPr>
            <a:spLocks/>
          </p:cNvSpPr>
          <p:nvPr/>
        </p:nvSpPr>
        <p:spPr bwMode="auto">
          <a:xfrm>
            <a:off x="6254750" y="16589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7" name="Freeform 3"/>
          <p:cNvSpPr>
            <a:spLocks/>
          </p:cNvSpPr>
          <p:nvPr/>
        </p:nvSpPr>
        <p:spPr bwMode="auto">
          <a:xfrm>
            <a:off x="6561138" y="13906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8" name="Freeform 4"/>
          <p:cNvSpPr>
            <a:spLocks/>
          </p:cNvSpPr>
          <p:nvPr/>
        </p:nvSpPr>
        <p:spPr bwMode="auto">
          <a:xfrm>
            <a:off x="6556375" y="14160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9" name="Freeform 5"/>
          <p:cNvSpPr>
            <a:spLocks/>
          </p:cNvSpPr>
          <p:nvPr/>
        </p:nvSpPr>
        <p:spPr bwMode="auto">
          <a:xfrm>
            <a:off x="6553200" y="14192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0" name="Freeform 6"/>
          <p:cNvSpPr>
            <a:spLocks/>
          </p:cNvSpPr>
          <p:nvPr/>
        </p:nvSpPr>
        <p:spPr bwMode="auto">
          <a:xfrm>
            <a:off x="6527800" y="13906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1" name="Freeform 7"/>
          <p:cNvSpPr>
            <a:spLocks/>
          </p:cNvSpPr>
          <p:nvPr/>
        </p:nvSpPr>
        <p:spPr bwMode="auto">
          <a:xfrm>
            <a:off x="6527800" y="14033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2" name="Text Box 8"/>
          <p:cNvSpPr txBox="1">
            <a:spLocks noChangeArrowheads="1"/>
          </p:cNvSpPr>
          <p:nvPr/>
        </p:nvSpPr>
        <p:spPr bwMode="auto">
          <a:xfrm>
            <a:off x="600075" y="14493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N°14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Planifier ses tâches</a:t>
            </a:r>
          </a:p>
        </p:txBody>
      </p:sp>
      <p:sp>
        <p:nvSpPr>
          <p:cNvPr id="25773" name="Rectangle 9"/>
          <p:cNvSpPr>
            <a:spLocks noChangeArrowheads="1"/>
          </p:cNvSpPr>
          <p:nvPr/>
        </p:nvSpPr>
        <p:spPr bwMode="auto">
          <a:xfrm>
            <a:off x="576263" y="1431925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25765" name="Object 165"/>
          <p:cNvGraphicFramePr>
            <a:graphicFrameLocks noChangeAspect="1"/>
          </p:cNvGraphicFramePr>
          <p:nvPr/>
        </p:nvGraphicFramePr>
        <p:xfrm>
          <a:off x="3419475" y="2744788"/>
          <a:ext cx="6858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" name="Document" r:id="rId3" imgW="829056" imgH="670560" progId="Word.Document.8">
                  <p:embed/>
                </p:oleObj>
              </mc:Choice>
              <mc:Fallback>
                <p:oleObj name="Document" r:id="rId3" imgW="829056" imgH="670560" progId="Word.Document.8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44788"/>
                        <a:ext cx="685800" cy="55403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74" name="Rectangle 11"/>
          <p:cNvSpPr>
            <a:spLocks noChangeArrowheads="1"/>
          </p:cNvSpPr>
          <p:nvPr/>
        </p:nvSpPr>
        <p:spPr bwMode="auto">
          <a:xfrm>
            <a:off x="981075" y="2820988"/>
            <a:ext cx="1905000" cy="79057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5775" name="Text Box 12"/>
          <p:cNvSpPr txBox="1">
            <a:spLocks noChangeArrowheads="1"/>
          </p:cNvSpPr>
          <p:nvPr/>
        </p:nvSpPr>
        <p:spPr bwMode="auto">
          <a:xfrm>
            <a:off x="981075" y="2820988"/>
            <a:ext cx="1752600" cy="26352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Char char="o"/>
            </a:pPr>
            <a:r>
              <a:rPr lang="fr-FR" altLang="fr-FR" sz="1000" b="1"/>
              <a:t> Objectif  1</a:t>
            </a:r>
          </a:p>
        </p:txBody>
      </p:sp>
      <p:sp>
        <p:nvSpPr>
          <p:cNvPr id="25776" name="Text Box 13"/>
          <p:cNvSpPr txBox="1">
            <a:spLocks noChangeArrowheads="1"/>
          </p:cNvSpPr>
          <p:nvPr/>
        </p:nvSpPr>
        <p:spPr bwMode="auto">
          <a:xfrm>
            <a:off x="3038475" y="3278188"/>
            <a:ext cx="1447800" cy="26987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000" b="1"/>
              <a:t>Date: .  .  / .  .  / 2 0  .  .</a:t>
            </a:r>
          </a:p>
        </p:txBody>
      </p:sp>
      <p:sp>
        <p:nvSpPr>
          <p:cNvPr id="25777" name="Rectangle 14"/>
          <p:cNvSpPr>
            <a:spLocks noChangeArrowheads="1"/>
          </p:cNvSpPr>
          <p:nvPr/>
        </p:nvSpPr>
        <p:spPr bwMode="auto">
          <a:xfrm>
            <a:off x="4579938" y="2832100"/>
            <a:ext cx="1752600" cy="79057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5778" name="Text Box 15"/>
          <p:cNvSpPr txBox="1">
            <a:spLocks noChangeArrowheads="1"/>
          </p:cNvSpPr>
          <p:nvPr/>
        </p:nvSpPr>
        <p:spPr bwMode="auto">
          <a:xfrm>
            <a:off x="4732338" y="2832100"/>
            <a:ext cx="1600200" cy="26352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Char char="o"/>
            </a:pPr>
            <a:r>
              <a:rPr lang="fr-FR" altLang="fr-FR" sz="1000" b="1"/>
              <a:t> Objectif  2</a:t>
            </a:r>
          </a:p>
        </p:txBody>
      </p:sp>
      <p:sp>
        <p:nvSpPr>
          <p:cNvPr id="25779" name="Rectangle 16"/>
          <p:cNvSpPr>
            <a:spLocks noChangeArrowheads="1"/>
          </p:cNvSpPr>
          <p:nvPr/>
        </p:nvSpPr>
        <p:spPr bwMode="auto">
          <a:xfrm>
            <a:off x="1609725" y="5792788"/>
            <a:ext cx="40386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b="1"/>
              <a:t>Activités</a:t>
            </a:r>
          </a:p>
        </p:txBody>
      </p:sp>
      <p:sp>
        <p:nvSpPr>
          <p:cNvPr id="25780" name="Rectangle 17"/>
          <p:cNvSpPr>
            <a:spLocks noChangeArrowheads="1"/>
          </p:cNvSpPr>
          <p:nvPr/>
        </p:nvSpPr>
        <p:spPr bwMode="auto">
          <a:xfrm>
            <a:off x="981075" y="5792788"/>
            <a:ext cx="3048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x"/>
            </a:pPr>
            <a:r>
              <a:rPr lang="fr-FR" altLang="fr-FR" sz="1200" b="1"/>
              <a:t> </a:t>
            </a:r>
          </a:p>
        </p:txBody>
      </p:sp>
      <p:sp>
        <p:nvSpPr>
          <p:cNvPr id="25781" name="Rectangle 18"/>
          <p:cNvSpPr>
            <a:spLocks noChangeArrowheads="1"/>
          </p:cNvSpPr>
          <p:nvPr/>
        </p:nvSpPr>
        <p:spPr bwMode="auto">
          <a:xfrm>
            <a:off x="1609725" y="617378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82" name="Rectangle 19"/>
          <p:cNvSpPr>
            <a:spLocks noChangeArrowheads="1"/>
          </p:cNvSpPr>
          <p:nvPr/>
        </p:nvSpPr>
        <p:spPr bwMode="auto">
          <a:xfrm>
            <a:off x="981075" y="61737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83" name="Rectangle 20"/>
          <p:cNvSpPr>
            <a:spLocks noChangeArrowheads="1"/>
          </p:cNvSpPr>
          <p:nvPr/>
        </p:nvSpPr>
        <p:spPr bwMode="auto">
          <a:xfrm>
            <a:off x="1609725" y="6380163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84" name="Rectangle 21"/>
          <p:cNvSpPr>
            <a:spLocks noChangeArrowheads="1"/>
          </p:cNvSpPr>
          <p:nvPr/>
        </p:nvSpPr>
        <p:spPr bwMode="auto">
          <a:xfrm>
            <a:off x="981075" y="6380163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85" name="Rectangle 22"/>
          <p:cNvSpPr>
            <a:spLocks noChangeArrowheads="1"/>
          </p:cNvSpPr>
          <p:nvPr/>
        </p:nvSpPr>
        <p:spPr bwMode="auto">
          <a:xfrm>
            <a:off x="1609725" y="657383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86" name="Rectangle 23"/>
          <p:cNvSpPr>
            <a:spLocks noChangeArrowheads="1"/>
          </p:cNvSpPr>
          <p:nvPr/>
        </p:nvSpPr>
        <p:spPr bwMode="auto">
          <a:xfrm>
            <a:off x="981075" y="657383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87" name="Rectangle 24"/>
          <p:cNvSpPr>
            <a:spLocks noChangeArrowheads="1"/>
          </p:cNvSpPr>
          <p:nvPr/>
        </p:nvSpPr>
        <p:spPr bwMode="auto">
          <a:xfrm>
            <a:off x="1609725" y="677703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88" name="Rectangle 25"/>
          <p:cNvSpPr>
            <a:spLocks noChangeArrowheads="1"/>
          </p:cNvSpPr>
          <p:nvPr/>
        </p:nvSpPr>
        <p:spPr bwMode="auto">
          <a:xfrm>
            <a:off x="981075" y="677703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89" name="Rectangle 26"/>
          <p:cNvSpPr>
            <a:spLocks noChangeArrowheads="1"/>
          </p:cNvSpPr>
          <p:nvPr/>
        </p:nvSpPr>
        <p:spPr bwMode="auto">
          <a:xfrm>
            <a:off x="1609725" y="6975475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90" name="Rectangle 27"/>
          <p:cNvSpPr>
            <a:spLocks noChangeArrowheads="1"/>
          </p:cNvSpPr>
          <p:nvPr/>
        </p:nvSpPr>
        <p:spPr bwMode="auto">
          <a:xfrm>
            <a:off x="981075" y="697547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91" name="Rectangle 28"/>
          <p:cNvSpPr>
            <a:spLocks noChangeArrowheads="1"/>
          </p:cNvSpPr>
          <p:nvPr/>
        </p:nvSpPr>
        <p:spPr bwMode="auto">
          <a:xfrm>
            <a:off x="1609725" y="7178675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92" name="Rectangle 29"/>
          <p:cNvSpPr>
            <a:spLocks noChangeArrowheads="1"/>
          </p:cNvSpPr>
          <p:nvPr/>
        </p:nvSpPr>
        <p:spPr bwMode="auto">
          <a:xfrm>
            <a:off x="981075" y="717867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93" name="Rectangle 30"/>
          <p:cNvSpPr>
            <a:spLocks noChangeArrowheads="1"/>
          </p:cNvSpPr>
          <p:nvPr/>
        </p:nvSpPr>
        <p:spPr bwMode="auto">
          <a:xfrm>
            <a:off x="1609725" y="7378700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94" name="Rectangle 31"/>
          <p:cNvSpPr>
            <a:spLocks noChangeArrowheads="1"/>
          </p:cNvSpPr>
          <p:nvPr/>
        </p:nvSpPr>
        <p:spPr bwMode="auto">
          <a:xfrm>
            <a:off x="981075" y="7378700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95" name="Rectangle 32"/>
          <p:cNvSpPr>
            <a:spLocks noChangeArrowheads="1"/>
          </p:cNvSpPr>
          <p:nvPr/>
        </p:nvSpPr>
        <p:spPr bwMode="auto">
          <a:xfrm>
            <a:off x="1609725" y="7572375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96" name="Rectangle 33"/>
          <p:cNvSpPr>
            <a:spLocks noChangeArrowheads="1"/>
          </p:cNvSpPr>
          <p:nvPr/>
        </p:nvSpPr>
        <p:spPr bwMode="auto">
          <a:xfrm>
            <a:off x="981075" y="757237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97" name="Rectangle 34"/>
          <p:cNvSpPr>
            <a:spLocks noChangeArrowheads="1"/>
          </p:cNvSpPr>
          <p:nvPr/>
        </p:nvSpPr>
        <p:spPr bwMode="auto">
          <a:xfrm>
            <a:off x="1609725" y="7781925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798" name="Rectangle 35"/>
          <p:cNvSpPr>
            <a:spLocks noChangeArrowheads="1"/>
          </p:cNvSpPr>
          <p:nvPr/>
        </p:nvSpPr>
        <p:spPr bwMode="auto">
          <a:xfrm>
            <a:off x="981075" y="778192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799" name="Rectangle 36"/>
          <p:cNvSpPr>
            <a:spLocks noChangeArrowheads="1"/>
          </p:cNvSpPr>
          <p:nvPr/>
        </p:nvSpPr>
        <p:spPr bwMode="auto">
          <a:xfrm>
            <a:off x="1609725" y="798988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00" name="Rectangle 37"/>
          <p:cNvSpPr>
            <a:spLocks noChangeArrowheads="1"/>
          </p:cNvSpPr>
          <p:nvPr/>
        </p:nvSpPr>
        <p:spPr bwMode="auto">
          <a:xfrm>
            <a:off x="981075" y="79898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801" name="Rectangle 38"/>
          <p:cNvSpPr>
            <a:spLocks noChangeArrowheads="1"/>
          </p:cNvSpPr>
          <p:nvPr/>
        </p:nvSpPr>
        <p:spPr bwMode="auto">
          <a:xfrm>
            <a:off x="1609725" y="8183563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02" name="Rectangle 39"/>
          <p:cNvSpPr>
            <a:spLocks noChangeArrowheads="1"/>
          </p:cNvSpPr>
          <p:nvPr/>
        </p:nvSpPr>
        <p:spPr bwMode="auto">
          <a:xfrm>
            <a:off x="981075" y="8183563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803" name="Rectangle 40"/>
          <p:cNvSpPr>
            <a:spLocks noChangeArrowheads="1"/>
          </p:cNvSpPr>
          <p:nvPr/>
        </p:nvSpPr>
        <p:spPr bwMode="auto">
          <a:xfrm>
            <a:off x="1609725" y="8386763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04" name="Rectangle 41"/>
          <p:cNvSpPr>
            <a:spLocks noChangeArrowheads="1"/>
          </p:cNvSpPr>
          <p:nvPr/>
        </p:nvSpPr>
        <p:spPr bwMode="auto">
          <a:xfrm>
            <a:off x="981075" y="8386763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805" name="Rectangle 42"/>
          <p:cNvSpPr>
            <a:spLocks noChangeArrowheads="1"/>
          </p:cNvSpPr>
          <p:nvPr/>
        </p:nvSpPr>
        <p:spPr bwMode="auto">
          <a:xfrm>
            <a:off x="1609725" y="859313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06" name="Rectangle 43"/>
          <p:cNvSpPr>
            <a:spLocks noChangeArrowheads="1"/>
          </p:cNvSpPr>
          <p:nvPr/>
        </p:nvSpPr>
        <p:spPr bwMode="auto">
          <a:xfrm>
            <a:off x="981075" y="859313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807" name="Rectangle 44"/>
          <p:cNvSpPr>
            <a:spLocks noChangeArrowheads="1"/>
          </p:cNvSpPr>
          <p:nvPr/>
        </p:nvSpPr>
        <p:spPr bwMode="auto">
          <a:xfrm>
            <a:off x="1285875" y="5792788"/>
            <a:ext cx="6096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Heures </a:t>
            </a:r>
          </a:p>
        </p:txBody>
      </p:sp>
      <p:sp>
        <p:nvSpPr>
          <p:cNvPr id="25808" name="Rectangle 45"/>
          <p:cNvSpPr>
            <a:spLocks noChangeArrowheads="1"/>
          </p:cNvSpPr>
          <p:nvPr/>
        </p:nvSpPr>
        <p:spPr bwMode="auto">
          <a:xfrm>
            <a:off x="1285875" y="617378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8h00</a:t>
            </a:r>
          </a:p>
        </p:txBody>
      </p:sp>
      <p:sp>
        <p:nvSpPr>
          <p:cNvPr id="25809" name="Rectangle 46"/>
          <p:cNvSpPr>
            <a:spLocks noChangeArrowheads="1"/>
          </p:cNvSpPr>
          <p:nvPr/>
        </p:nvSpPr>
        <p:spPr bwMode="auto">
          <a:xfrm>
            <a:off x="1285875" y="6380163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9h00</a:t>
            </a:r>
          </a:p>
        </p:txBody>
      </p:sp>
      <p:sp>
        <p:nvSpPr>
          <p:cNvPr id="25810" name="Rectangle 47"/>
          <p:cNvSpPr>
            <a:spLocks noChangeArrowheads="1"/>
          </p:cNvSpPr>
          <p:nvPr/>
        </p:nvSpPr>
        <p:spPr bwMode="auto">
          <a:xfrm>
            <a:off x="1285875" y="657383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10h00</a:t>
            </a:r>
          </a:p>
        </p:txBody>
      </p:sp>
      <p:sp>
        <p:nvSpPr>
          <p:cNvPr id="25811" name="Rectangle 48"/>
          <p:cNvSpPr>
            <a:spLocks noChangeArrowheads="1"/>
          </p:cNvSpPr>
          <p:nvPr/>
        </p:nvSpPr>
        <p:spPr bwMode="auto">
          <a:xfrm>
            <a:off x="1285875" y="677703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11h00</a:t>
            </a:r>
          </a:p>
        </p:txBody>
      </p:sp>
      <p:sp>
        <p:nvSpPr>
          <p:cNvPr id="25812" name="Rectangle 49"/>
          <p:cNvSpPr>
            <a:spLocks noChangeArrowheads="1"/>
          </p:cNvSpPr>
          <p:nvPr/>
        </p:nvSpPr>
        <p:spPr bwMode="auto">
          <a:xfrm>
            <a:off x="1285875" y="6975475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12h00</a:t>
            </a:r>
          </a:p>
        </p:txBody>
      </p:sp>
      <p:sp>
        <p:nvSpPr>
          <p:cNvPr id="25813" name="Rectangle 50"/>
          <p:cNvSpPr>
            <a:spLocks noChangeArrowheads="1"/>
          </p:cNvSpPr>
          <p:nvPr/>
        </p:nvSpPr>
        <p:spPr bwMode="auto">
          <a:xfrm>
            <a:off x="1285875" y="7178675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13h00</a:t>
            </a:r>
          </a:p>
        </p:txBody>
      </p:sp>
      <p:sp>
        <p:nvSpPr>
          <p:cNvPr id="25814" name="Rectangle 51"/>
          <p:cNvSpPr>
            <a:spLocks noChangeArrowheads="1"/>
          </p:cNvSpPr>
          <p:nvPr/>
        </p:nvSpPr>
        <p:spPr bwMode="auto">
          <a:xfrm>
            <a:off x="1285875" y="7378700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14h00</a:t>
            </a:r>
          </a:p>
        </p:txBody>
      </p:sp>
      <p:sp>
        <p:nvSpPr>
          <p:cNvPr id="25815" name="Rectangle 52"/>
          <p:cNvSpPr>
            <a:spLocks noChangeArrowheads="1"/>
          </p:cNvSpPr>
          <p:nvPr/>
        </p:nvSpPr>
        <p:spPr bwMode="auto">
          <a:xfrm>
            <a:off x="1285875" y="7572375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15h00</a:t>
            </a:r>
          </a:p>
        </p:txBody>
      </p:sp>
      <p:sp>
        <p:nvSpPr>
          <p:cNvPr id="25816" name="Rectangle 53"/>
          <p:cNvSpPr>
            <a:spLocks noChangeArrowheads="1"/>
          </p:cNvSpPr>
          <p:nvPr/>
        </p:nvSpPr>
        <p:spPr bwMode="auto">
          <a:xfrm>
            <a:off x="1285875" y="7781925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16h00</a:t>
            </a:r>
          </a:p>
        </p:txBody>
      </p:sp>
      <p:sp>
        <p:nvSpPr>
          <p:cNvPr id="25817" name="Rectangle 54"/>
          <p:cNvSpPr>
            <a:spLocks noChangeArrowheads="1"/>
          </p:cNvSpPr>
          <p:nvPr/>
        </p:nvSpPr>
        <p:spPr bwMode="auto">
          <a:xfrm>
            <a:off x="1285875" y="798988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17h00</a:t>
            </a:r>
          </a:p>
        </p:txBody>
      </p:sp>
      <p:sp>
        <p:nvSpPr>
          <p:cNvPr id="25818" name="Rectangle 55"/>
          <p:cNvSpPr>
            <a:spLocks noChangeArrowheads="1"/>
          </p:cNvSpPr>
          <p:nvPr/>
        </p:nvSpPr>
        <p:spPr bwMode="auto">
          <a:xfrm>
            <a:off x="1285875" y="8183563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18h00</a:t>
            </a:r>
          </a:p>
        </p:txBody>
      </p:sp>
      <p:sp>
        <p:nvSpPr>
          <p:cNvPr id="25819" name="Rectangle 56"/>
          <p:cNvSpPr>
            <a:spLocks noChangeArrowheads="1"/>
          </p:cNvSpPr>
          <p:nvPr/>
        </p:nvSpPr>
        <p:spPr bwMode="auto">
          <a:xfrm>
            <a:off x="1285875" y="8386763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19h00</a:t>
            </a:r>
          </a:p>
        </p:txBody>
      </p:sp>
      <p:sp>
        <p:nvSpPr>
          <p:cNvPr id="25820" name="Rectangle 57"/>
          <p:cNvSpPr>
            <a:spLocks noChangeArrowheads="1"/>
          </p:cNvSpPr>
          <p:nvPr/>
        </p:nvSpPr>
        <p:spPr bwMode="auto">
          <a:xfrm>
            <a:off x="1285875" y="859313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20h00</a:t>
            </a:r>
          </a:p>
        </p:txBody>
      </p:sp>
      <p:sp>
        <p:nvSpPr>
          <p:cNvPr id="25821" name="Rectangle 58"/>
          <p:cNvSpPr>
            <a:spLocks noChangeArrowheads="1"/>
          </p:cNvSpPr>
          <p:nvPr/>
        </p:nvSpPr>
        <p:spPr bwMode="auto">
          <a:xfrm>
            <a:off x="5172075" y="5792788"/>
            <a:ext cx="1179513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Notes </a:t>
            </a:r>
          </a:p>
        </p:txBody>
      </p:sp>
      <p:sp>
        <p:nvSpPr>
          <p:cNvPr id="25822" name="Rectangle 59"/>
          <p:cNvSpPr>
            <a:spLocks noChangeArrowheads="1"/>
          </p:cNvSpPr>
          <p:nvPr/>
        </p:nvSpPr>
        <p:spPr bwMode="auto">
          <a:xfrm>
            <a:off x="5172075" y="617378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3" name="Rectangle 60"/>
          <p:cNvSpPr>
            <a:spLocks noChangeArrowheads="1"/>
          </p:cNvSpPr>
          <p:nvPr/>
        </p:nvSpPr>
        <p:spPr bwMode="auto">
          <a:xfrm>
            <a:off x="5172075" y="6380163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4" name="Rectangle 61"/>
          <p:cNvSpPr>
            <a:spLocks noChangeArrowheads="1"/>
          </p:cNvSpPr>
          <p:nvPr/>
        </p:nvSpPr>
        <p:spPr bwMode="auto">
          <a:xfrm>
            <a:off x="5172075" y="657383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5" name="Rectangle 62"/>
          <p:cNvSpPr>
            <a:spLocks noChangeArrowheads="1"/>
          </p:cNvSpPr>
          <p:nvPr/>
        </p:nvSpPr>
        <p:spPr bwMode="auto">
          <a:xfrm>
            <a:off x="5172075" y="677703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6" name="Rectangle 63"/>
          <p:cNvSpPr>
            <a:spLocks noChangeArrowheads="1"/>
          </p:cNvSpPr>
          <p:nvPr/>
        </p:nvSpPr>
        <p:spPr bwMode="auto">
          <a:xfrm>
            <a:off x="5172075" y="6975475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7" name="Rectangle 64"/>
          <p:cNvSpPr>
            <a:spLocks noChangeArrowheads="1"/>
          </p:cNvSpPr>
          <p:nvPr/>
        </p:nvSpPr>
        <p:spPr bwMode="auto">
          <a:xfrm>
            <a:off x="5172075" y="7178675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8" name="Rectangle 65"/>
          <p:cNvSpPr>
            <a:spLocks noChangeArrowheads="1"/>
          </p:cNvSpPr>
          <p:nvPr/>
        </p:nvSpPr>
        <p:spPr bwMode="auto">
          <a:xfrm>
            <a:off x="5172075" y="7378700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29" name="Rectangle 66"/>
          <p:cNvSpPr>
            <a:spLocks noChangeArrowheads="1"/>
          </p:cNvSpPr>
          <p:nvPr/>
        </p:nvSpPr>
        <p:spPr bwMode="auto">
          <a:xfrm>
            <a:off x="5172075" y="7572375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0" name="Rectangle 67"/>
          <p:cNvSpPr>
            <a:spLocks noChangeArrowheads="1"/>
          </p:cNvSpPr>
          <p:nvPr/>
        </p:nvSpPr>
        <p:spPr bwMode="auto">
          <a:xfrm>
            <a:off x="5172075" y="7781925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1" name="Rectangle 68"/>
          <p:cNvSpPr>
            <a:spLocks noChangeArrowheads="1"/>
          </p:cNvSpPr>
          <p:nvPr/>
        </p:nvSpPr>
        <p:spPr bwMode="auto">
          <a:xfrm>
            <a:off x="5172075" y="798988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2" name="Rectangle 69"/>
          <p:cNvSpPr>
            <a:spLocks noChangeArrowheads="1"/>
          </p:cNvSpPr>
          <p:nvPr/>
        </p:nvSpPr>
        <p:spPr bwMode="auto">
          <a:xfrm>
            <a:off x="5172075" y="8183563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3" name="Rectangle 70"/>
          <p:cNvSpPr>
            <a:spLocks noChangeArrowheads="1"/>
          </p:cNvSpPr>
          <p:nvPr/>
        </p:nvSpPr>
        <p:spPr bwMode="auto">
          <a:xfrm>
            <a:off x="5172075" y="8386763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4" name="Rectangle 71"/>
          <p:cNvSpPr>
            <a:spLocks noChangeArrowheads="1"/>
          </p:cNvSpPr>
          <p:nvPr/>
        </p:nvSpPr>
        <p:spPr bwMode="auto">
          <a:xfrm>
            <a:off x="5172075" y="859313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5" name="Rectangle 72"/>
          <p:cNvSpPr>
            <a:spLocks noChangeArrowheads="1"/>
          </p:cNvSpPr>
          <p:nvPr/>
        </p:nvSpPr>
        <p:spPr bwMode="auto">
          <a:xfrm>
            <a:off x="1612900" y="8802688"/>
            <a:ext cx="4038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36" name="Rectangle 73"/>
          <p:cNvSpPr>
            <a:spLocks noChangeArrowheads="1"/>
          </p:cNvSpPr>
          <p:nvPr/>
        </p:nvSpPr>
        <p:spPr bwMode="auto">
          <a:xfrm>
            <a:off x="984250" y="88026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</a:p>
        </p:txBody>
      </p:sp>
      <p:sp>
        <p:nvSpPr>
          <p:cNvPr id="25837" name="Rectangle 74"/>
          <p:cNvSpPr>
            <a:spLocks noChangeArrowheads="1"/>
          </p:cNvSpPr>
          <p:nvPr/>
        </p:nvSpPr>
        <p:spPr bwMode="auto">
          <a:xfrm>
            <a:off x="1289050" y="8802688"/>
            <a:ext cx="609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21h00</a:t>
            </a:r>
          </a:p>
        </p:txBody>
      </p:sp>
      <p:sp>
        <p:nvSpPr>
          <p:cNvPr id="25838" name="Rectangle 75"/>
          <p:cNvSpPr>
            <a:spLocks noChangeArrowheads="1"/>
          </p:cNvSpPr>
          <p:nvPr/>
        </p:nvSpPr>
        <p:spPr bwMode="auto">
          <a:xfrm>
            <a:off x="5175250" y="8802688"/>
            <a:ext cx="1179513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200" b="1"/>
              <a:t> </a:t>
            </a:r>
          </a:p>
        </p:txBody>
      </p:sp>
      <p:sp>
        <p:nvSpPr>
          <p:cNvPr id="25839" name="Rectangle 76"/>
          <p:cNvSpPr>
            <a:spLocks noChangeArrowheads="1"/>
          </p:cNvSpPr>
          <p:nvPr/>
        </p:nvSpPr>
        <p:spPr bwMode="auto">
          <a:xfrm>
            <a:off x="981075" y="3582988"/>
            <a:ext cx="28956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b="1"/>
              <a:t>Activités</a:t>
            </a:r>
          </a:p>
        </p:txBody>
      </p:sp>
      <p:sp>
        <p:nvSpPr>
          <p:cNvPr id="25840" name="Rectangle 77"/>
          <p:cNvSpPr>
            <a:spLocks noChangeArrowheads="1"/>
          </p:cNvSpPr>
          <p:nvPr/>
        </p:nvSpPr>
        <p:spPr bwMode="auto">
          <a:xfrm>
            <a:off x="981075" y="3582988"/>
            <a:ext cx="3048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x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41" name="Rectangle 78"/>
          <p:cNvSpPr>
            <a:spLocks noChangeArrowheads="1"/>
          </p:cNvSpPr>
          <p:nvPr/>
        </p:nvSpPr>
        <p:spPr bwMode="auto">
          <a:xfrm>
            <a:off x="4384675" y="3582988"/>
            <a:ext cx="5080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Echéance</a:t>
            </a:r>
            <a:endParaRPr lang="fr-FR" altLang="fr-FR" sz="1000" b="1"/>
          </a:p>
        </p:txBody>
      </p:sp>
      <p:sp>
        <p:nvSpPr>
          <p:cNvPr id="25842" name="Rectangle 79"/>
          <p:cNvSpPr>
            <a:spLocks noChangeArrowheads="1"/>
          </p:cNvSpPr>
          <p:nvPr/>
        </p:nvSpPr>
        <p:spPr bwMode="auto">
          <a:xfrm>
            <a:off x="3876675" y="3582988"/>
            <a:ext cx="5080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Durée </a:t>
            </a:r>
          </a:p>
          <a:p>
            <a:pPr algn="ctr"/>
            <a:r>
              <a:rPr lang="fr-FR" altLang="fr-FR" sz="800" b="1"/>
              <a:t>estimée</a:t>
            </a:r>
            <a:endParaRPr lang="fr-FR" altLang="fr-FR" sz="1000" b="1"/>
          </a:p>
        </p:txBody>
      </p:sp>
      <p:sp>
        <p:nvSpPr>
          <p:cNvPr id="25843" name="Rectangle 80"/>
          <p:cNvSpPr>
            <a:spLocks noChangeArrowheads="1"/>
          </p:cNvSpPr>
          <p:nvPr/>
        </p:nvSpPr>
        <p:spPr bwMode="auto">
          <a:xfrm>
            <a:off x="4867275" y="3582988"/>
            <a:ext cx="5334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Priorité</a:t>
            </a:r>
          </a:p>
          <a:p>
            <a:pPr algn="ctr"/>
            <a:r>
              <a:rPr lang="fr-FR" altLang="fr-FR" sz="800" b="1"/>
              <a:t>Rang-ABC</a:t>
            </a:r>
            <a:endParaRPr lang="fr-FR" altLang="fr-FR" sz="1000" b="1"/>
          </a:p>
        </p:txBody>
      </p:sp>
      <p:sp>
        <p:nvSpPr>
          <p:cNvPr id="25844" name="Rectangle 81"/>
          <p:cNvSpPr>
            <a:spLocks noChangeArrowheads="1"/>
          </p:cNvSpPr>
          <p:nvPr/>
        </p:nvSpPr>
        <p:spPr bwMode="auto">
          <a:xfrm>
            <a:off x="5381625" y="3582988"/>
            <a:ext cx="5080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Urgent</a:t>
            </a:r>
          </a:p>
          <a:p>
            <a:pPr algn="ctr"/>
            <a:r>
              <a:rPr lang="fr-FR" altLang="fr-FR" sz="800" b="1"/>
              <a:t>+++ /+/ -</a:t>
            </a:r>
          </a:p>
        </p:txBody>
      </p:sp>
      <p:sp>
        <p:nvSpPr>
          <p:cNvPr id="25845" name="Rectangle 82"/>
          <p:cNvSpPr>
            <a:spLocks noChangeArrowheads="1"/>
          </p:cNvSpPr>
          <p:nvPr/>
        </p:nvSpPr>
        <p:spPr bwMode="auto">
          <a:xfrm>
            <a:off x="5857875" y="3582988"/>
            <a:ext cx="5080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Important</a:t>
            </a:r>
          </a:p>
          <a:p>
            <a:pPr algn="ctr"/>
            <a:r>
              <a:rPr lang="fr-FR" altLang="fr-FR" sz="800" b="1"/>
              <a:t>+++/++/- - -</a:t>
            </a:r>
            <a:endParaRPr lang="fr-FR" altLang="fr-FR" sz="1000" b="1"/>
          </a:p>
        </p:txBody>
      </p:sp>
      <p:sp>
        <p:nvSpPr>
          <p:cNvPr id="25846" name="Rectangle 83"/>
          <p:cNvSpPr>
            <a:spLocks noChangeArrowheads="1"/>
          </p:cNvSpPr>
          <p:nvPr/>
        </p:nvSpPr>
        <p:spPr bwMode="auto">
          <a:xfrm>
            <a:off x="981075" y="3963988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47" name="Rectangle 84"/>
          <p:cNvSpPr>
            <a:spLocks noChangeArrowheads="1"/>
          </p:cNvSpPr>
          <p:nvPr/>
        </p:nvSpPr>
        <p:spPr bwMode="auto">
          <a:xfrm>
            <a:off x="981075" y="39639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48" name="Rectangle 85"/>
          <p:cNvSpPr>
            <a:spLocks noChangeArrowheads="1"/>
          </p:cNvSpPr>
          <p:nvPr/>
        </p:nvSpPr>
        <p:spPr bwMode="auto">
          <a:xfrm>
            <a:off x="4384675" y="39639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49" name="Rectangle 86"/>
          <p:cNvSpPr>
            <a:spLocks noChangeArrowheads="1"/>
          </p:cNvSpPr>
          <p:nvPr/>
        </p:nvSpPr>
        <p:spPr bwMode="auto">
          <a:xfrm>
            <a:off x="3876675" y="39639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0" name="Rectangle 87"/>
          <p:cNvSpPr>
            <a:spLocks noChangeArrowheads="1"/>
          </p:cNvSpPr>
          <p:nvPr/>
        </p:nvSpPr>
        <p:spPr bwMode="auto">
          <a:xfrm>
            <a:off x="4867275" y="3963988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1" name="Rectangle 88"/>
          <p:cNvSpPr>
            <a:spLocks noChangeArrowheads="1"/>
          </p:cNvSpPr>
          <p:nvPr/>
        </p:nvSpPr>
        <p:spPr bwMode="auto">
          <a:xfrm>
            <a:off x="5356225" y="3963988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2" name="Rectangle 89"/>
          <p:cNvSpPr>
            <a:spLocks noChangeArrowheads="1"/>
          </p:cNvSpPr>
          <p:nvPr/>
        </p:nvSpPr>
        <p:spPr bwMode="auto">
          <a:xfrm>
            <a:off x="5857875" y="39639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3" name="Rectangle 90"/>
          <p:cNvSpPr>
            <a:spLocks noChangeArrowheads="1"/>
          </p:cNvSpPr>
          <p:nvPr/>
        </p:nvSpPr>
        <p:spPr bwMode="auto">
          <a:xfrm>
            <a:off x="5114925" y="3963988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4" name="Rectangle 91"/>
          <p:cNvSpPr>
            <a:spLocks noChangeArrowheads="1"/>
          </p:cNvSpPr>
          <p:nvPr/>
        </p:nvSpPr>
        <p:spPr bwMode="auto">
          <a:xfrm>
            <a:off x="981075" y="4170363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55" name="Rectangle 92"/>
          <p:cNvSpPr>
            <a:spLocks noChangeArrowheads="1"/>
          </p:cNvSpPr>
          <p:nvPr/>
        </p:nvSpPr>
        <p:spPr bwMode="auto">
          <a:xfrm>
            <a:off x="981075" y="4170363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56" name="Rectangle 93"/>
          <p:cNvSpPr>
            <a:spLocks noChangeArrowheads="1"/>
          </p:cNvSpPr>
          <p:nvPr/>
        </p:nvSpPr>
        <p:spPr bwMode="auto">
          <a:xfrm>
            <a:off x="4384675" y="4170363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7" name="Rectangle 94"/>
          <p:cNvSpPr>
            <a:spLocks noChangeArrowheads="1"/>
          </p:cNvSpPr>
          <p:nvPr/>
        </p:nvSpPr>
        <p:spPr bwMode="auto">
          <a:xfrm>
            <a:off x="3876675" y="4170363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8" name="Rectangle 95"/>
          <p:cNvSpPr>
            <a:spLocks noChangeArrowheads="1"/>
          </p:cNvSpPr>
          <p:nvPr/>
        </p:nvSpPr>
        <p:spPr bwMode="auto">
          <a:xfrm>
            <a:off x="4867275" y="4170363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59" name="Rectangle 96"/>
          <p:cNvSpPr>
            <a:spLocks noChangeArrowheads="1"/>
          </p:cNvSpPr>
          <p:nvPr/>
        </p:nvSpPr>
        <p:spPr bwMode="auto">
          <a:xfrm>
            <a:off x="5356225" y="4170363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0" name="Rectangle 97"/>
          <p:cNvSpPr>
            <a:spLocks noChangeArrowheads="1"/>
          </p:cNvSpPr>
          <p:nvPr/>
        </p:nvSpPr>
        <p:spPr bwMode="auto">
          <a:xfrm>
            <a:off x="5857875" y="4170363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1" name="Rectangle 98"/>
          <p:cNvSpPr>
            <a:spLocks noChangeArrowheads="1"/>
          </p:cNvSpPr>
          <p:nvPr/>
        </p:nvSpPr>
        <p:spPr bwMode="auto">
          <a:xfrm>
            <a:off x="5114925" y="4170363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2" name="Rectangle 99"/>
          <p:cNvSpPr>
            <a:spLocks noChangeArrowheads="1"/>
          </p:cNvSpPr>
          <p:nvPr/>
        </p:nvSpPr>
        <p:spPr bwMode="auto">
          <a:xfrm>
            <a:off x="981075" y="4364038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63" name="Rectangle 100"/>
          <p:cNvSpPr>
            <a:spLocks noChangeArrowheads="1"/>
          </p:cNvSpPr>
          <p:nvPr/>
        </p:nvSpPr>
        <p:spPr bwMode="auto">
          <a:xfrm>
            <a:off x="981075" y="436403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64" name="Rectangle 101"/>
          <p:cNvSpPr>
            <a:spLocks noChangeArrowheads="1"/>
          </p:cNvSpPr>
          <p:nvPr/>
        </p:nvSpPr>
        <p:spPr bwMode="auto">
          <a:xfrm>
            <a:off x="4384675" y="43640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5" name="Rectangle 102"/>
          <p:cNvSpPr>
            <a:spLocks noChangeArrowheads="1"/>
          </p:cNvSpPr>
          <p:nvPr/>
        </p:nvSpPr>
        <p:spPr bwMode="auto">
          <a:xfrm>
            <a:off x="3876675" y="43640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6" name="Rectangle 103"/>
          <p:cNvSpPr>
            <a:spLocks noChangeArrowheads="1"/>
          </p:cNvSpPr>
          <p:nvPr/>
        </p:nvSpPr>
        <p:spPr bwMode="auto">
          <a:xfrm>
            <a:off x="4867275" y="4364038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7" name="Rectangle 104"/>
          <p:cNvSpPr>
            <a:spLocks noChangeArrowheads="1"/>
          </p:cNvSpPr>
          <p:nvPr/>
        </p:nvSpPr>
        <p:spPr bwMode="auto">
          <a:xfrm>
            <a:off x="5356225" y="4364038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8" name="Rectangle 105"/>
          <p:cNvSpPr>
            <a:spLocks noChangeArrowheads="1"/>
          </p:cNvSpPr>
          <p:nvPr/>
        </p:nvSpPr>
        <p:spPr bwMode="auto">
          <a:xfrm>
            <a:off x="5857875" y="43640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69" name="Rectangle 106"/>
          <p:cNvSpPr>
            <a:spLocks noChangeArrowheads="1"/>
          </p:cNvSpPr>
          <p:nvPr/>
        </p:nvSpPr>
        <p:spPr bwMode="auto">
          <a:xfrm>
            <a:off x="5114925" y="4364038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0" name="Rectangle 107"/>
          <p:cNvSpPr>
            <a:spLocks noChangeArrowheads="1"/>
          </p:cNvSpPr>
          <p:nvPr/>
        </p:nvSpPr>
        <p:spPr bwMode="auto">
          <a:xfrm>
            <a:off x="981075" y="4567238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71" name="Rectangle 108"/>
          <p:cNvSpPr>
            <a:spLocks noChangeArrowheads="1"/>
          </p:cNvSpPr>
          <p:nvPr/>
        </p:nvSpPr>
        <p:spPr bwMode="auto">
          <a:xfrm>
            <a:off x="981075" y="456723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72" name="Rectangle 109"/>
          <p:cNvSpPr>
            <a:spLocks noChangeArrowheads="1"/>
          </p:cNvSpPr>
          <p:nvPr/>
        </p:nvSpPr>
        <p:spPr bwMode="auto">
          <a:xfrm>
            <a:off x="4384675" y="45672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3" name="Rectangle 110"/>
          <p:cNvSpPr>
            <a:spLocks noChangeArrowheads="1"/>
          </p:cNvSpPr>
          <p:nvPr/>
        </p:nvSpPr>
        <p:spPr bwMode="auto">
          <a:xfrm>
            <a:off x="3876675" y="45672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4" name="Rectangle 111"/>
          <p:cNvSpPr>
            <a:spLocks noChangeArrowheads="1"/>
          </p:cNvSpPr>
          <p:nvPr/>
        </p:nvSpPr>
        <p:spPr bwMode="auto">
          <a:xfrm>
            <a:off x="4867275" y="4567238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5" name="Rectangle 112"/>
          <p:cNvSpPr>
            <a:spLocks noChangeArrowheads="1"/>
          </p:cNvSpPr>
          <p:nvPr/>
        </p:nvSpPr>
        <p:spPr bwMode="auto">
          <a:xfrm>
            <a:off x="5356225" y="4567238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6" name="Rectangle 113"/>
          <p:cNvSpPr>
            <a:spLocks noChangeArrowheads="1"/>
          </p:cNvSpPr>
          <p:nvPr/>
        </p:nvSpPr>
        <p:spPr bwMode="auto">
          <a:xfrm>
            <a:off x="5857875" y="45672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7" name="Rectangle 114"/>
          <p:cNvSpPr>
            <a:spLocks noChangeArrowheads="1"/>
          </p:cNvSpPr>
          <p:nvPr/>
        </p:nvSpPr>
        <p:spPr bwMode="auto">
          <a:xfrm>
            <a:off x="5114925" y="4567238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78" name="Rectangle 115"/>
          <p:cNvSpPr>
            <a:spLocks noChangeArrowheads="1"/>
          </p:cNvSpPr>
          <p:nvPr/>
        </p:nvSpPr>
        <p:spPr bwMode="auto">
          <a:xfrm>
            <a:off x="981075" y="4765675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79" name="Rectangle 116"/>
          <p:cNvSpPr>
            <a:spLocks noChangeArrowheads="1"/>
          </p:cNvSpPr>
          <p:nvPr/>
        </p:nvSpPr>
        <p:spPr bwMode="auto">
          <a:xfrm>
            <a:off x="981075" y="476567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80" name="Rectangle 117"/>
          <p:cNvSpPr>
            <a:spLocks noChangeArrowheads="1"/>
          </p:cNvSpPr>
          <p:nvPr/>
        </p:nvSpPr>
        <p:spPr bwMode="auto">
          <a:xfrm>
            <a:off x="4384675" y="47656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1" name="Rectangle 118"/>
          <p:cNvSpPr>
            <a:spLocks noChangeArrowheads="1"/>
          </p:cNvSpPr>
          <p:nvPr/>
        </p:nvSpPr>
        <p:spPr bwMode="auto">
          <a:xfrm>
            <a:off x="3876675" y="47656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2" name="Rectangle 119"/>
          <p:cNvSpPr>
            <a:spLocks noChangeArrowheads="1"/>
          </p:cNvSpPr>
          <p:nvPr/>
        </p:nvSpPr>
        <p:spPr bwMode="auto">
          <a:xfrm>
            <a:off x="4867275" y="4765675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3" name="Rectangle 120"/>
          <p:cNvSpPr>
            <a:spLocks noChangeArrowheads="1"/>
          </p:cNvSpPr>
          <p:nvPr/>
        </p:nvSpPr>
        <p:spPr bwMode="auto">
          <a:xfrm>
            <a:off x="5356225" y="4765675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4" name="Rectangle 121"/>
          <p:cNvSpPr>
            <a:spLocks noChangeArrowheads="1"/>
          </p:cNvSpPr>
          <p:nvPr/>
        </p:nvSpPr>
        <p:spPr bwMode="auto">
          <a:xfrm>
            <a:off x="5857875" y="47656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5" name="Rectangle 122"/>
          <p:cNvSpPr>
            <a:spLocks noChangeArrowheads="1"/>
          </p:cNvSpPr>
          <p:nvPr/>
        </p:nvSpPr>
        <p:spPr bwMode="auto">
          <a:xfrm>
            <a:off x="5114925" y="4765675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6" name="Rectangle 123"/>
          <p:cNvSpPr>
            <a:spLocks noChangeArrowheads="1"/>
          </p:cNvSpPr>
          <p:nvPr/>
        </p:nvSpPr>
        <p:spPr bwMode="auto">
          <a:xfrm>
            <a:off x="981075" y="4968875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887" name="Rectangle 124"/>
          <p:cNvSpPr>
            <a:spLocks noChangeArrowheads="1"/>
          </p:cNvSpPr>
          <p:nvPr/>
        </p:nvSpPr>
        <p:spPr bwMode="auto">
          <a:xfrm>
            <a:off x="981075" y="496887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888" name="Rectangle 125"/>
          <p:cNvSpPr>
            <a:spLocks noChangeArrowheads="1"/>
          </p:cNvSpPr>
          <p:nvPr/>
        </p:nvSpPr>
        <p:spPr bwMode="auto">
          <a:xfrm>
            <a:off x="4384675" y="49688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89" name="Rectangle 126"/>
          <p:cNvSpPr>
            <a:spLocks noChangeArrowheads="1"/>
          </p:cNvSpPr>
          <p:nvPr/>
        </p:nvSpPr>
        <p:spPr bwMode="auto">
          <a:xfrm>
            <a:off x="3876675" y="49688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0" name="Rectangle 127"/>
          <p:cNvSpPr>
            <a:spLocks noChangeArrowheads="1"/>
          </p:cNvSpPr>
          <p:nvPr/>
        </p:nvSpPr>
        <p:spPr bwMode="auto">
          <a:xfrm>
            <a:off x="4867275" y="4968875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1" name="Rectangle 128"/>
          <p:cNvSpPr>
            <a:spLocks noChangeArrowheads="1"/>
          </p:cNvSpPr>
          <p:nvPr/>
        </p:nvSpPr>
        <p:spPr bwMode="auto">
          <a:xfrm>
            <a:off x="5356225" y="4968875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2" name="Rectangle 129"/>
          <p:cNvSpPr>
            <a:spLocks noChangeArrowheads="1"/>
          </p:cNvSpPr>
          <p:nvPr/>
        </p:nvSpPr>
        <p:spPr bwMode="auto">
          <a:xfrm>
            <a:off x="5857875" y="49688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000" b="1"/>
              <a:t> </a:t>
            </a:r>
          </a:p>
        </p:txBody>
      </p:sp>
      <p:sp>
        <p:nvSpPr>
          <p:cNvPr id="25893" name="Rectangle 130"/>
          <p:cNvSpPr>
            <a:spLocks noChangeArrowheads="1"/>
          </p:cNvSpPr>
          <p:nvPr/>
        </p:nvSpPr>
        <p:spPr bwMode="auto">
          <a:xfrm>
            <a:off x="5114925" y="4968875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4" name="Rectangle 131"/>
          <p:cNvSpPr>
            <a:spLocks noChangeArrowheads="1"/>
          </p:cNvSpPr>
          <p:nvPr/>
        </p:nvSpPr>
        <p:spPr bwMode="auto">
          <a:xfrm>
            <a:off x="3371850" y="3582988"/>
            <a:ext cx="508000" cy="3810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800" b="1"/>
              <a:t>Qui ?</a:t>
            </a:r>
            <a:endParaRPr lang="fr-FR" altLang="fr-FR" sz="1000" b="1"/>
          </a:p>
        </p:txBody>
      </p:sp>
      <p:sp>
        <p:nvSpPr>
          <p:cNvPr id="25895" name="Rectangle 132"/>
          <p:cNvSpPr>
            <a:spLocks noChangeArrowheads="1"/>
          </p:cNvSpPr>
          <p:nvPr/>
        </p:nvSpPr>
        <p:spPr bwMode="auto">
          <a:xfrm>
            <a:off x="3371850" y="39639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6" name="Rectangle 133"/>
          <p:cNvSpPr>
            <a:spLocks noChangeArrowheads="1"/>
          </p:cNvSpPr>
          <p:nvPr/>
        </p:nvSpPr>
        <p:spPr bwMode="auto">
          <a:xfrm>
            <a:off x="3371850" y="4170363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7" name="Rectangle 134"/>
          <p:cNvSpPr>
            <a:spLocks noChangeArrowheads="1"/>
          </p:cNvSpPr>
          <p:nvPr/>
        </p:nvSpPr>
        <p:spPr bwMode="auto">
          <a:xfrm>
            <a:off x="3371850" y="43640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8" name="Rectangle 135"/>
          <p:cNvSpPr>
            <a:spLocks noChangeArrowheads="1"/>
          </p:cNvSpPr>
          <p:nvPr/>
        </p:nvSpPr>
        <p:spPr bwMode="auto">
          <a:xfrm>
            <a:off x="3371850" y="456723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899" name="Rectangle 136"/>
          <p:cNvSpPr>
            <a:spLocks noChangeArrowheads="1"/>
          </p:cNvSpPr>
          <p:nvPr/>
        </p:nvSpPr>
        <p:spPr bwMode="auto">
          <a:xfrm>
            <a:off x="3371850" y="47656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0" name="Rectangle 137"/>
          <p:cNvSpPr>
            <a:spLocks noChangeArrowheads="1"/>
          </p:cNvSpPr>
          <p:nvPr/>
        </p:nvSpPr>
        <p:spPr bwMode="auto">
          <a:xfrm>
            <a:off x="3371850" y="496887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1" name="Rectangle 138"/>
          <p:cNvSpPr>
            <a:spLocks noChangeArrowheads="1"/>
          </p:cNvSpPr>
          <p:nvPr/>
        </p:nvSpPr>
        <p:spPr bwMode="auto">
          <a:xfrm>
            <a:off x="981075" y="5183188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902" name="Rectangle 139"/>
          <p:cNvSpPr>
            <a:spLocks noChangeArrowheads="1"/>
          </p:cNvSpPr>
          <p:nvPr/>
        </p:nvSpPr>
        <p:spPr bwMode="auto">
          <a:xfrm>
            <a:off x="981075" y="51831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903" name="Rectangle 140"/>
          <p:cNvSpPr>
            <a:spLocks noChangeArrowheads="1"/>
          </p:cNvSpPr>
          <p:nvPr/>
        </p:nvSpPr>
        <p:spPr bwMode="auto">
          <a:xfrm>
            <a:off x="4384675" y="51831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4" name="Rectangle 141"/>
          <p:cNvSpPr>
            <a:spLocks noChangeArrowheads="1"/>
          </p:cNvSpPr>
          <p:nvPr/>
        </p:nvSpPr>
        <p:spPr bwMode="auto">
          <a:xfrm>
            <a:off x="3876675" y="51831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5" name="Rectangle 142"/>
          <p:cNvSpPr>
            <a:spLocks noChangeArrowheads="1"/>
          </p:cNvSpPr>
          <p:nvPr/>
        </p:nvSpPr>
        <p:spPr bwMode="auto">
          <a:xfrm>
            <a:off x="4867275" y="5183188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6" name="Rectangle 143"/>
          <p:cNvSpPr>
            <a:spLocks noChangeArrowheads="1"/>
          </p:cNvSpPr>
          <p:nvPr/>
        </p:nvSpPr>
        <p:spPr bwMode="auto">
          <a:xfrm>
            <a:off x="5356225" y="5183188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7" name="Rectangle 144"/>
          <p:cNvSpPr>
            <a:spLocks noChangeArrowheads="1"/>
          </p:cNvSpPr>
          <p:nvPr/>
        </p:nvSpPr>
        <p:spPr bwMode="auto">
          <a:xfrm>
            <a:off x="5857875" y="51831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8" name="Rectangle 145"/>
          <p:cNvSpPr>
            <a:spLocks noChangeArrowheads="1"/>
          </p:cNvSpPr>
          <p:nvPr/>
        </p:nvSpPr>
        <p:spPr bwMode="auto">
          <a:xfrm>
            <a:off x="5114925" y="5183188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09" name="Rectangle 146"/>
          <p:cNvSpPr>
            <a:spLocks noChangeArrowheads="1"/>
          </p:cNvSpPr>
          <p:nvPr/>
        </p:nvSpPr>
        <p:spPr bwMode="auto">
          <a:xfrm>
            <a:off x="981075" y="5381625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910" name="Rectangle 147"/>
          <p:cNvSpPr>
            <a:spLocks noChangeArrowheads="1"/>
          </p:cNvSpPr>
          <p:nvPr/>
        </p:nvSpPr>
        <p:spPr bwMode="auto">
          <a:xfrm>
            <a:off x="981075" y="5381625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911" name="Rectangle 148"/>
          <p:cNvSpPr>
            <a:spLocks noChangeArrowheads="1"/>
          </p:cNvSpPr>
          <p:nvPr/>
        </p:nvSpPr>
        <p:spPr bwMode="auto">
          <a:xfrm>
            <a:off x="4384675" y="53816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2" name="Rectangle 149"/>
          <p:cNvSpPr>
            <a:spLocks noChangeArrowheads="1"/>
          </p:cNvSpPr>
          <p:nvPr/>
        </p:nvSpPr>
        <p:spPr bwMode="auto">
          <a:xfrm>
            <a:off x="3876675" y="53816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3" name="Rectangle 150"/>
          <p:cNvSpPr>
            <a:spLocks noChangeArrowheads="1"/>
          </p:cNvSpPr>
          <p:nvPr/>
        </p:nvSpPr>
        <p:spPr bwMode="auto">
          <a:xfrm>
            <a:off x="4867275" y="5381625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4" name="Rectangle 151"/>
          <p:cNvSpPr>
            <a:spLocks noChangeArrowheads="1"/>
          </p:cNvSpPr>
          <p:nvPr/>
        </p:nvSpPr>
        <p:spPr bwMode="auto">
          <a:xfrm>
            <a:off x="5356225" y="5381625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5" name="Rectangle 152"/>
          <p:cNvSpPr>
            <a:spLocks noChangeArrowheads="1"/>
          </p:cNvSpPr>
          <p:nvPr/>
        </p:nvSpPr>
        <p:spPr bwMode="auto">
          <a:xfrm>
            <a:off x="5857875" y="53816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6" name="Rectangle 153"/>
          <p:cNvSpPr>
            <a:spLocks noChangeArrowheads="1"/>
          </p:cNvSpPr>
          <p:nvPr/>
        </p:nvSpPr>
        <p:spPr bwMode="auto">
          <a:xfrm>
            <a:off x="5114925" y="5381625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17" name="Rectangle 154"/>
          <p:cNvSpPr>
            <a:spLocks noChangeArrowheads="1"/>
          </p:cNvSpPr>
          <p:nvPr/>
        </p:nvSpPr>
        <p:spPr bwMode="auto">
          <a:xfrm>
            <a:off x="981075" y="5584825"/>
            <a:ext cx="28956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200" b="1"/>
          </a:p>
        </p:txBody>
      </p:sp>
      <p:sp>
        <p:nvSpPr>
          <p:cNvPr id="25918" name="Rectangle 155"/>
          <p:cNvSpPr>
            <a:spLocks noChangeArrowheads="1"/>
          </p:cNvSpPr>
          <p:nvPr/>
        </p:nvSpPr>
        <p:spPr bwMode="auto">
          <a:xfrm>
            <a:off x="981075" y="5564188"/>
            <a:ext cx="3048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o"/>
            </a:pPr>
            <a:r>
              <a:rPr lang="fr-FR" altLang="fr-FR" sz="1200" b="1"/>
              <a:t> </a:t>
            </a:r>
            <a:endParaRPr lang="fr-FR" altLang="fr-FR" sz="1400" b="1"/>
          </a:p>
        </p:txBody>
      </p:sp>
      <p:sp>
        <p:nvSpPr>
          <p:cNvPr id="25919" name="Rectangle 156"/>
          <p:cNvSpPr>
            <a:spLocks noChangeArrowheads="1"/>
          </p:cNvSpPr>
          <p:nvPr/>
        </p:nvSpPr>
        <p:spPr bwMode="auto">
          <a:xfrm>
            <a:off x="4384675" y="55848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0" name="Rectangle 157"/>
          <p:cNvSpPr>
            <a:spLocks noChangeArrowheads="1"/>
          </p:cNvSpPr>
          <p:nvPr/>
        </p:nvSpPr>
        <p:spPr bwMode="auto">
          <a:xfrm>
            <a:off x="3876675" y="55848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1" name="Rectangle 158"/>
          <p:cNvSpPr>
            <a:spLocks noChangeArrowheads="1"/>
          </p:cNvSpPr>
          <p:nvPr/>
        </p:nvSpPr>
        <p:spPr bwMode="auto">
          <a:xfrm>
            <a:off x="4867275" y="5584825"/>
            <a:ext cx="279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2" name="Rectangle 159"/>
          <p:cNvSpPr>
            <a:spLocks noChangeArrowheads="1"/>
          </p:cNvSpPr>
          <p:nvPr/>
        </p:nvSpPr>
        <p:spPr bwMode="auto">
          <a:xfrm>
            <a:off x="5356225" y="5584825"/>
            <a:ext cx="5334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3" name="Rectangle 160"/>
          <p:cNvSpPr>
            <a:spLocks noChangeArrowheads="1"/>
          </p:cNvSpPr>
          <p:nvPr/>
        </p:nvSpPr>
        <p:spPr bwMode="auto">
          <a:xfrm>
            <a:off x="5857875" y="55848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000" b="1"/>
              <a:t> </a:t>
            </a:r>
          </a:p>
        </p:txBody>
      </p:sp>
      <p:sp>
        <p:nvSpPr>
          <p:cNvPr id="25924" name="Rectangle 161"/>
          <p:cNvSpPr>
            <a:spLocks noChangeArrowheads="1"/>
          </p:cNvSpPr>
          <p:nvPr/>
        </p:nvSpPr>
        <p:spPr bwMode="auto">
          <a:xfrm>
            <a:off x="5114925" y="5584825"/>
            <a:ext cx="26035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5" name="Rectangle 162"/>
          <p:cNvSpPr>
            <a:spLocks noChangeArrowheads="1"/>
          </p:cNvSpPr>
          <p:nvPr/>
        </p:nvSpPr>
        <p:spPr bwMode="auto">
          <a:xfrm>
            <a:off x="3371850" y="5183188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6" name="Rectangle 163"/>
          <p:cNvSpPr>
            <a:spLocks noChangeArrowheads="1"/>
          </p:cNvSpPr>
          <p:nvPr/>
        </p:nvSpPr>
        <p:spPr bwMode="auto">
          <a:xfrm>
            <a:off x="3371850" y="53816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  <p:sp>
        <p:nvSpPr>
          <p:cNvPr id="25927" name="Rectangle 164"/>
          <p:cNvSpPr>
            <a:spLocks noChangeArrowheads="1"/>
          </p:cNvSpPr>
          <p:nvPr/>
        </p:nvSpPr>
        <p:spPr bwMode="auto">
          <a:xfrm>
            <a:off x="3371850" y="5584825"/>
            <a:ext cx="508000" cy="209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auto">
          <a:xfrm>
            <a:off x="6305550" y="17018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4" name="Freeform 3"/>
          <p:cNvSpPr>
            <a:spLocks/>
          </p:cNvSpPr>
          <p:nvPr/>
        </p:nvSpPr>
        <p:spPr bwMode="auto">
          <a:xfrm>
            <a:off x="6611938" y="14335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5" name="Freeform 4"/>
          <p:cNvSpPr>
            <a:spLocks/>
          </p:cNvSpPr>
          <p:nvPr/>
        </p:nvSpPr>
        <p:spPr bwMode="auto">
          <a:xfrm>
            <a:off x="6607175" y="14589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6" name="Freeform 5"/>
          <p:cNvSpPr>
            <a:spLocks/>
          </p:cNvSpPr>
          <p:nvPr/>
        </p:nvSpPr>
        <p:spPr bwMode="auto">
          <a:xfrm>
            <a:off x="6604000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7" name="Freeform 6"/>
          <p:cNvSpPr>
            <a:spLocks/>
          </p:cNvSpPr>
          <p:nvPr/>
        </p:nvSpPr>
        <p:spPr bwMode="auto">
          <a:xfrm>
            <a:off x="6578600" y="14335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6578600" y="14462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50875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N°15 : </a:t>
            </a:r>
            <a:br>
              <a:rPr lang="fr-FR" altLang="fr-FR" sz="2800" b="1" dirty="0"/>
            </a:br>
            <a:r>
              <a:rPr lang="fr-FR" altLang="fr-FR" sz="3600" b="1" dirty="0"/>
              <a:t> </a:t>
            </a:r>
            <a:r>
              <a:rPr lang="fr-FR" altLang="fr-FR" sz="3600" b="1" dirty="0" smtClean="0"/>
              <a:t> </a:t>
            </a:r>
            <a:r>
              <a:rPr lang="fr-FR" altLang="fr-FR" sz="2400" b="1" dirty="0" smtClean="0"/>
              <a:t>L’entretien professionnel (1/2)</a:t>
            </a:r>
            <a:endParaRPr lang="fr-FR" altLang="fr-FR" sz="2400" b="1" dirty="0"/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627063" y="14747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30" name="Rectangle 4"/>
          <p:cNvSpPr>
            <a:spLocks noChangeArrowheads="1"/>
          </p:cNvSpPr>
          <p:nvPr/>
        </p:nvSpPr>
        <p:spPr bwMode="auto">
          <a:xfrm>
            <a:off x="1389063" y="5699986"/>
            <a:ext cx="2590800" cy="397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31" name="Text Box 27"/>
          <p:cNvSpPr txBox="1">
            <a:spLocks noChangeArrowheads="1"/>
          </p:cNvSpPr>
          <p:nvPr/>
        </p:nvSpPr>
        <p:spPr bwMode="auto">
          <a:xfrm>
            <a:off x="1366838" y="5660298"/>
            <a:ext cx="3960000" cy="45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257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defTabSz="257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defTabSz="257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defTabSz="257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defTabSz="257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200000"/>
              </a:lnSpc>
              <a:spcBef>
                <a:spcPct val="100000"/>
              </a:spcBef>
            </a:pPr>
            <a:r>
              <a:rPr lang="fr-FR" altLang="fr-FR" sz="900" b="1" dirty="0">
                <a:solidFill>
                  <a:schemeClr val="accent2"/>
                </a:solidFill>
              </a:rPr>
              <a:t>Capacités générales :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Expertise technique (</a:t>
            </a:r>
            <a:r>
              <a:rPr lang="fr-FR" altLang="fr-FR" sz="900" dirty="0">
                <a:solidFill>
                  <a:schemeClr val="accent2"/>
                </a:solidFill>
              </a:rPr>
              <a:t>Analyse des problèmes, fiabilité)</a:t>
            </a:r>
            <a:r>
              <a:rPr lang="fr-FR" altLang="fr-FR" sz="900" dirty="0"/>
              <a:t>                 	</a:t>
            </a:r>
            <a:br>
              <a:rPr lang="fr-FR" altLang="fr-FR" sz="900" dirty="0"/>
            </a:br>
            <a:r>
              <a:rPr lang="fr-FR" altLang="fr-FR" sz="900" b="1" dirty="0">
                <a:solidFill>
                  <a:schemeClr val="accent2"/>
                </a:solidFill>
              </a:rPr>
              <a:t>Force de proposition  (</a:t>
            </a:r>
            <a:r>
              <a:rPr lang="fr-FR" altLang="fr-FR" sz="900" dirty="0">
                <a:solidFill>
                  <a:schemeClr val="accent2"/>
                </a:solidFill>
              </a:rPr>
              <a:t>Amélioration du travail …)                                        	</a:t>
            </a:r>
            <a:r>
              <a:rPr lang="fr-FR" altLang="fr-FR" sz="900" b="1" dirty="0"/>
              <a:t/>
            </a:r>
            <a:br>
              <a:rPr lang="fr-FR" altLang="fr-FR" sz="900" b="1" dirty="0"/>
            </a:br>
            <a:r>
              <a:rPr lang="fr-FR" altLang="fr-FR" sz="900" b="1" dirty="0">
                <a:solidFill>
                  <a:schemeClr val="accent2"/>
                </a:solidFill>
              </a:rPr>
              <a:t>Organisation  (</a:t>
            </a:r>
            <a:r>
              <a:rPr lang="fr-FR" altLang="fr-FR" sz="900" dirty="0">
                <a:solidFill>
                  <a:schemeClr val="accent2"/>
                </a:solidFill>
              </a:rPr>
              <a:t>Respect des plannings, ponctualité…)                                      	</a:t>
            </a:r>
            <a:br>
              <a:rPr lang="fr-FR" altLang="fr-FR" sz="900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Qualités relationnelles  (</a:t>
            </a:r>
            <a:r>
              <a:rPr lang="fr-FR" altLang="fr-FR" sz="900" dirty="0">
                <a:solidFill>
                  <a:schemeClr val="accent2"/>
                </a:solidFill>
              </a:rPr>
              <a:t>Écouter, Communiquer … )                                                       </a:t>
            </a:r>
            <a:br>
              <a:rPr lang="fr-FR" altLang="fr-FR" sz="900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Autonomie dans le travail  (</a:t>
            </a:r>
            <a:r>
              <a:rPr lang="fr-FR" altLang="fr-FR" sz="900" dirty="0">
                <a:solidFill>
                  <a:schemeClr val="accent2"/>
                </a:solidFill>
              </a:rPr>
              <a:t>Exécute seul    … ) </a:t>
            </a:r>
            <a:br>
              <a:rPr lang="fr-FR" altLang="fr-FR" sz="900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Prise d’initiative </a:t>
            </a:r>
            <a:r>
              <a:rPr lang="fr-FR" altLang="fr-FR" sz="900" dirty="0">
                <a:solidFill>
                  <a:schemeClr val="accent2"/>
                </a:solidFill>
              </a:rPr>
              <a:t>(Prise de décisions …)</a:t>
            </a:r>
            <a:br>
              <a:rPr lang="fr-FR" altLang="fr-FR" sz="900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Autres compétences importantes du poste  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……………………………………………………..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……………………………………………………..                        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 ……………………………………………………..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……………………………………………………..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> ……………………………………………………. </a:t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 smtClean="0">
                <a:solidFill>
                  <a:schemeClr val="accent2"/>
                </a:solidFill>
              </a:rPr>
              <a:t> ……………………………………………………. </a:t>
            </a:r>
            <a:r>
              <a:rPr lang="fr-FR" altLang="fr-FR" sz="900" b="1" dirty="0">
                <a:solidFill>
                  <a:schemeClr val="accent2"/>
                </a:solidFill>
              </a:rPr>
              <a:t/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900" b="1" dirty="0">
                <a:solidFill>
                  <a:schemeClr val="accent2"/>
                </a:solidFill>
              </a:rPr>
              <a:t/>
            </a:r>
            <a:br>
              <a:rPr lang="fr-FR" altLang="fr-FR" sz="900" b="1" dirty="0">
                <a:solidFill>
                  <a:schemeClr val="accent2"/>
                </a:solidFill>
              </a:rPr>
            </a:br>
            <a:r>
              <a:rPr lang="fr-FR" altLang="fr-FR" sz="1200" dirty="0">
                <a:solidFill>
                  <a:schemeClr val="accent2"/>
                </a:solidFill>
              </a:rPr>
              <a:t>			</a:t>
            </a:r>
            <a:endParaRPr lang="fr-FR" altLang="fr-FR" sz="1200" b="1" dirty="0"/>
          </a:p>
        </p:txBody>
      </p:sp>
      <p:sp>
        <p:nvSpPr>
          <p:cNvPr id="133" name="Rectangle 5"/>
          <p:cNvSpPr>
            <a:spLocks noChangeArrowheads="1"/>
          </p:cNvSpPr>
          <p:nvPr/>
        </p:nvSpPr>
        <p:spPr bwMode="auto">
          <a:xfrm>
            <a:off x="3979863" y="3456847"/>
            <a:ext cx="1440000" cy="622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34" name="Rectangle 22"/>
          <p:cNvSpPr>
            <a:spLocks noChangeArrowheads="1"/>
          </p:cNvSpPr>
          <p:nvPr/>
        </p:nvSpPr>
        <p:spPr bwMode="auto">
          <a:xfrm>
            <a:off x="7727951" y="3469548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1200">
                <a:solidFill>
                  <a:srgbClr val="000000"/>
                </a:solidFill>
              </a:rPr>
              <a:t> </a:t>
            </a:r>
            <a:endParaRPr lang="fr-FR" altLang="fr-FR"/>
          </a:p>
        </p:txBody>
      </p:sp>
      <p:sp>
        <p:nvSpPr>
          <p:cNvPr id="135" name="Rectangle 26"/>
          <p:cNvSpPr>
            <a:spLocks noChangeArrowheads="1"/>
          </p:cNvSpPr>
          <p:nvPr/>
        </p:nvSpPr>
        <p:spPr bwMode="auto">
          <a:xfrm>
            <a:off x="1608138" y="4082323"/>
            <a:ext cx="2220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/>
              <a:t>	</a:t>
            </a:r>
          </a:p>
        </p:txBody>
      </p:sp>
      <p:sp>
        <p:nvSpPr>
          <p:cNvPr id="136" name="Line 28"/>
          <p:cNvSpPr>
            <a:spLocks noChangeShapeType="1"/>
          </p:cNvSpPr>
          <p:nvPr/>
        </p:nvSpPr>
        <p:spPr bwMode="auto">
          <a:xfrm flipH="1">
            <a:off x="4667251" y="3455261"/>
            <a:ext cx="19050" cy="621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Line 29"/>
          <p:cNvSpPr>
            <a:spLocks noChangeShapeType="1"/>
          </p:cNvSpPr>
          <p:nvPr/>
        </p:nvSpPr>
        <p:spPr bwMode="auto">
          <a:xfrm flipH="1">
            <a:off x="4306888" y="3482248"/>
            <a:ext cx="7938" cy="619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Line 36"/>
          <p:cNvSpPr>
            <a:spLocks noChangeShapeType="1"/>
          </p:cNvSpPr>
          <p:nvPr/>
        </p:nvSpPr>
        <p:spPr bwMode="auto">
          <a:xfrm>
            <a:off x="5027613" y="3455261"/>
            <a:ext cx="17463" cy="621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Line 42"/>
          <p:cNvSpPr>
            <a:spLocks noChangeShapeType="1"/>
          </p:cNvSpPr>
          <p:nvPr/>
        </p:nvSpPr>
        <p:spPr bwMode="auto">
          <a:xfrm flipV="1">
            <a:off x="1358901" y="7654198"/>
            <a:ext cx="40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" name="Line 50"/>
          <p:cNvSpPr>
            <a:spLocks noChangeShapeType="1"/>
          </p:cNvSpPr>
          <p:nvPr/>
        </p:nvSpPr>
        <p:spPr bwMode="auto">
          <a:xfrm flipH="1">
            <a:off x="5387976" y="3461611"/>
            <a:ext cx="17462" cy="621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Text Box 67"/>
          <p:cNvSpPr txBox="1">
            <a:spLocks noChangeArrowheads="1"/>
          </p:cNvSpPr>
          <p:nvPr/>
        </p:nvSpPr>
        <p:spPr bwMode="auto">
          <a:xfrm>
            <a:off x="3983038" y="5142773"/>
            <a:ext cx="1412875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FR" altLang="fr-FR" sz="1000" b="1"/>
              <a:t>      </a:t>
            </a:r>
            <a:r>
              <a:rPr lang="fr-FR" altLang="fr-FR" sz="1000" b="1" u="sng"/>
              <a:t>Niveau atteint:</a:t>
            </a:r>
            <a:br>
              <a:rPr lang="fr-FR" altLang="fr-FR" sz="1000" b="1" u="sng"/>
            </a:br>
            <a:r>
              <a:rPr lang="fr-FR" altLang="fr-FR" sz="1000" b="1" u="sng"/>
              <a:t/>
            </a:r>
            <a:br>
              <a:rPr lang="fr-FR" altLang="fr-FR" sz="1000" b="1" u="sng"/>
            </a:br>
            <a:r>
              <a:rPr lang="fr-FR" altLang="fr-FR" sz="1000" b="1"/>
              <a:t>  </a:t>
            </a:r>
            <a:r>
              <a:rPr lang="fr-FR" altLang="fr-FR" sz="1000" b="1">
                <a:cs typeface="Times New Roman" panose="02020603050405020304" pitchFamily="18" charset="0"/>
              </a:rPr>
              <a:t>↓         </a:t>
            </a:r>
            <a:r>
              <a:rPr lang="fr-FR" altLang="fr-FR" sz="1000" b="1"/>
              <a:t>↓         ↓</a:t>
            </a:r>
            <a:r>
              <a:rPr lang="fr-FR" altLang="fr-FR" sz="1000"/>
              <a:t>          </a:t>
            </a:r>
            <a:r>
              <a:rPr lang="fr-FR" altLang="fr-FR" sz="1000" b="1"/>
              <a:t>↓</a:t>
            </a:r>
            <a:endParaRPr lang="fr-FR" altLang="fr-FR" sz="1000">
              <a:cs typeface="Times New Roman" panose="02020603050405020304" pitchFamily="18" charset="0"/>
            </a:endParaRPr>
          </a:p>
        </p:txBody>
      </p:sp>
      <p:sp>
        <p:nvSpPr>
          <p:cNvPr id="146" name="Text Box 37"/>
          <p:cNvSpPr txBox="1">
            <a:spLocks noChangeArrowheads="1"/>
          </p:cNvSpPr>
          <p:nvPr/>
        </p:nvSpPr>
        <p:spPr bwMode="auto">
          <a:xfrm rot="5400000">
            <a:off x="3933826" y="3545748"/>
            <a:ext cx="16017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1200"/>
              <a:t>Point Faible</a:t>
            </a:r>
            <a:br>
              <a:rPr lang="fr-FR" altLang="fr-FR" sz="1200"/>
            </a:br>
            <a:r>
              <a:rPr lang="fr-FR" altLang="fr-FR" sz="1200"/>
              <a:t> </a:t>
            </a:r>
            <a:br>
              <a:rPr lang="fr-FR" altLang="fr-FR" sz="1200"/>
            </a:br>
            <a:r>
              <a:rPr lang="fr-FR" altLang="fr-FR" sz="1200"/>
              <a:t>Progrès à réaliser</a:t>
            </a:r>
            <a:br>
              <a:rPr lang="fr-FR" altLang="fr-FR" sz="1200"/>
            </a:br>
            <a:endParaRPr lang="fr-FR" altLang="fr-FR" sz="1200"/>
          </a:p>
          <a:p>
            <a:pPr algn="l"/>
            <a:r>
              <a:rPr lang="fr-FR" altLang="fr-FR" sz="1200"/>
              <a:t>Niveau suffisant</a:t>
            </a:r>
            <a:br>
              <a:rPr lang="fr-FR" altLang="fr-FR" sz="1200"/>
            </a:br>
            <a:endParaRPr lang="fr-FR" altLang="fr-FR" sz="1200"/>
          </a:p>
          <a:p>
            <a:pPr algn="l"/>
            <a:r>
              <a:rPr lang="fr-FR" altLang="fr-FR" sz="1200"/>
              <a:t>Point Fort</a:t>
            </a:r>
          </a:p>
        </p:txBody>
      </p:sp>
      <p:grpSp>
        <p:nvGrpSpPr>
          <p:cNvPr id="147" name="Groupe 3"/>
          <p:cNvGrpSpPr>
            <a:grpSpLocks/>
          </p:cNvGrpSpPr>
          <p:nvPr/>
        </p:nvGrpSpPr>
        <p:grpSpPr bwMode="auto">
          <a:xfrm>
            <a:off x="4037013" y="6047648"/>
            <a:ext cx="1296988" cy="1565275"/>
            <a:chOff x="2829600" y="3492000"/>
            <a:chExt cx="1295933" cy="1565900"/>
          </a:xfrm>
        </p:grpSpPr>
        <p:grpSp>
          <p:nvGrpSpPr>
            <p:cNvPr id="148" name="Groupe 2"/>
            <p:cNvGrpSpPr>
              <a:grpSpLocks/>
            </p:cNvGrpSpPr>
            <p:nvPr/>
          </p:nvGrpSpPr>
          <p:grpSpPr bwMode="auto">
            <a:xfrm>
              <a:off x="2829600" y="3492000"/>
              <a:ext cx="1295933" cy="215900"/>
              <a:chOff x="2829600" y="3282950"/>
              <a:chExt cx="1295933" cy="215900"/>
            </a:xfrm>
          </p:grpSpPr>
          <p:sp>
            <p:nvSpPr>
              <p:cNvPr id="174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5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6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7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49" name="Groupe 88"/>
            <p:cNvGrpSpPr>
              <a:grpSpLocks/>
            </p:cNvGrpSpPr>
            <p:nvPr/>
          </p:nvGrpSpPr>
          <p:grpSpPr bwMode="auto">
            <a:xfrm>
              <a:off x="2829600" y="3762000"/>
              <a:ext cx="1295933" cy="215900"/>
              <a:chOff x="2829600" y="3282950"/>
              <a:chExt cx="1295933" cy="215900"/>
            </a:xfrm>
          </p:grpSpPr>
          <p:sp>
            <p:nvSpPr>
              <p:cNvPr id="170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1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2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3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50" name="Groupe 98"/>
            <p:cNvGrpSpPr>
              <a:grpSpLocks/>
            </p:cNvGrpSpPr>
            <p:nvPr/>
          </p:nvGrpSpPr>
          <p:grpSpPr bwMode="auto">
            <a:xfrm>
              <a:off x="2829600" y="4032000"/>
              <a:ext cx="1295933" cy="215900"/>
              <a:chOff x="2829600" y="3282950"/>
              <a:chExt cx="1295933" cy="215900"/>
            </a:xfrm>
          </p:grpSpPr>
          <p:sp>
            <p:nvSpPr>
              <p:cNvPr id="166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7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8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9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51" name="Groupe 103"/>
            <p:cNvGrpSpPr>
              <a:grpSpLocks/>
            </p:cNvGrpSpPr>
            <p:nvPr/>
          </p:nvGrpSpPr>
          <p:grpSpPr bwMode="auto">
            <a:xfrm>
              <a:off x="2829600" y="4302000"/>
              <a:ext cx="1295933" cy="215900"/>
              <a:chOff x="2829600" y="3282950"/>
              <a:chExt cx="1295933" cy="215900"/>
            </a:xfrm>
          </p:grpSpPr>
          <p:sp>
            <p:nvSpPr>
              <p:cNvPr id="162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3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4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5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52" name="Groupe 108"/>
            <p:cNvGrpSpPr>
              <a:grpSpLocks/>
            </p:cNvGrpSpPr>
            <p:nvPr/>
          </p:nvGrpSpPr>
          <p:grpSpPr bwMode="auto">
            <a:xfrm>
              <a:off x="2829600" y="4572000"/>
              <a:ext cx="1295933" cy="215900"/>
              <a:chOff x="2829600" y="3282950"/>
              <a:chExt cx="1295933" cy="215900"/>
            </a:xfrm>
          </p:grpSpPr>
          <p:sp>
            <p:nvSpPr>
              <p:cNvPr id="158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9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0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1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53" name="Groupe 113"/>
            <p:cNvGrpSpPr>
              <a:grpSpLocks/>
            </p:cNvGrpSpPr>
            <p:nvPr/>
          </p:nvGrpSpPr>
          <p:grpSpPr bwMode="auto">
            <a:xfrm>
              <a:off x="2829600" y="4842000"/>
              <a:ext cx="1295933" cy="215900"/>
              <a:chOff x="2829600" y="3282950"/>
              <a:chExt cx="1295933" cy="215900"/>
            </a:xfrm>
          </p:grpSpPr>
          <p:sp>
            <p:nvSpPr>
              <p:cNvPr id="154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5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6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7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</p:grpSp>
      <p:grpSp>
        <p:nvGrpSpPr>
          <p:cNvPr id="178" name="Groupe 134"/>
          <p:cNvGrpSpPr>
            <a:grpSpLocks/>
          </p:cNvGrpSpPr>
          <p:nvPr/>
        </p:nvGrpSpPr>
        <p:grpSpPr bwMode="auto">
          <a:xfrm>
            <a:off x="4037013" y="7990748"/>
            <a:ext cx="1296988" cy="1566863"/>
            <a:chOff x="2829600" y="3492000"/>
            <a:chExt cx="1295933" cy="1565900"/>
          </a:xfrm>
        </p:grpSpPr>
        <p:grpSp>
          <p:nvGrpSpPr>
            <p:cNvPr id="179" name="Groupe 135"/>
            <p:cNvGrpSpPr>
              <a:grpSpLocks/>
            </p:cNvGrpSpPr>
            <p:nvPr/>
          </p:nvGrpSpPr>
          <p:grpSpPr bwMode="auto">
            <a:xfrm>
              <a:off x="2829600" y="3492000"/>
              <a:ext cx="1295933" cy="215900"/>
              <a:chOff x="2829600" y="3282950"/>
              <a:chExt cx="1295933" cy="215900"/>
            </a:xfrm>
          </p:grpSpPr>
          <p:sp>
            <p:nvSpPr>
              <p:cNvPr id="205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7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8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80" name="Groupe 136"/>
            <p:cNvGrpSpPr>
              <a:grpSpLocks/>
            </p:cNvGrpSpPr>
            <p:nvPr/>
          </p:nvGrpSpPr>
          <p:grpSpPr bwMode="auto">
            <a:xfrm>
              <a:off x="2829600" y="3762000"/>
              <a:ext cx="1295933" cy="215900"/>
              <a:chOff x="2829600" y="3282950"/>
              <a:chExt cx="1295933" cy="215900"/>
            </a:xfrm>
          </p:grpSpPr>
          <p:sp>
            <p:nvSpPr>
              <p:cNvPr id="201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2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3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4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81" name="Groupe 137"/>
            <p:cNvGrpSpPr>
              <a:grpSpLocks/>
            </p:cNvGrpSpPr>
            <p:nvPr/>
          </p:nvGrpSpPr>
          <p:grpSpPr bwMode="auto">
            <a:xfrm>
              <a:off x="2829600" y="4032000"/>
              <a:ext cx="1295933" cy="215900"/>
              <a:chOff x="2829600" y="3282950"/>
              <a:chExt cx="1295933" cy="215900"/>
            </a:xfrm>
          </p:grpSpPr>
          <p:sp>
            <p:nvSpPr>
              <p:cNvPr id="197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8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9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0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82" name="Groupe 138"/>
            <p:cNvGrpSpPr>
              <a:grpSpLocks/>
            </p:cNvGrpSpPr>
            <p:nvPr/>
          </p:nvGrpSpPr>
          <p:grpSpPr bwMode="auto">
            <a:xfrm>
              <a:off x="2829600" y="4302000"/>
              <a:ext cx="1295933" cy="215900"/>
              <a:chOff x="2829600" y="3282950"/>
              <a:chExt cx="1295933" cy="215900"/>
            </a:xfrm>
          </p:grpSpPr>
          <p:sp>
            <p:nvSpPr>
              <p:cNvPr id="193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4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5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6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83" name="Groupe 139"/>
            <p:cNvGrpSpPr>
              <a:grpSpLocks/>
            </p:cNvGrpSpPr>
            <p:nvPr/>
          </p:nvGrpSpPr>
          <p:grpSpPr bwMode="auto">
            <a:xfrm>
              <a:off x="2829600" y="4572000"/>
              <a:ext cx="1295933" cy="215900"/>
              <a:chOff x="2829600" y="3282950"/>
              <a:chExt cx="1295933" cy="215900"/>
            </a:xfrm>
          </p:grpSpPr>
          <p:sp>
            <p:nvSpPr>
              <p:cNvPr id="189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0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1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92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184" name="Groupe 140"/>
            <p:cNvGrpSpPr>
              <a:grpSpLocks/>
            </p:cNvGrpSpPr>
            <p:nvPr/>
          </p:nvGrpSpPr>
          <p:grpSpPr bwMode="auto">
            <a:xfrm>
              <a:off x="2829600" y="4842000"/>
              <a:ext cx="1295933" cy="215900"/>
              <a:chOff x="2829600" y="3282950"/>
              <a:chExt cx="1295933" cy="215900"/>
            </a:xfrm>
          </p:grpSpPr>
          <p:sp>
            <p:nvSpPr>
              <p:cNvPr id="185" name="AutoShape 696"/>
              <p:cNvSpPr>
                <a:spLocks noChangeArrowheads="1"/>
              </p:cNvSpPr>
              <p:nvPr/>
            </p:nvSpPr>
            <p:spPr bwMode="auto">
              <a:xfrm>
                <a:off x="282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86" name="AutoShape 697"/>
              <p:cNvSpPr>
                <a:spLocks noChangeArrowheads="1"/>
              </p:cNvSpPr>
              <p:nvPr/>
            </p:nvSpPr>
            <p:spPr bwMode="auto">
              <a:xfrm>
                <a:off x="3190729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87" name="AutoShape 699"/>
              <p:cNvSpPr>
                <a:spLocks noChangeArrowheads="1"/>
              </p:cNvSpPr>
              <p:nvPr/>
            </p:nvSpPr>
            <p:spPr bwMode="auto">
              <a:xfrm>
                <a:off x="354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88" name="AutoShape 700"/>
              <p:cNvSpPr>
                <a:spLocks noChangeArrowheads="1"/>
              </p:cNvSpPr>
              <p:nvPr/>
            </p:nvSpPr>
            <p:spPr bwMode="auto">
              <a:xfrm>
                <a:off x="3909600" y="3282950"/>
                <a:ext cx="215933" cy="21590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166812" y="2703985"/>
            <a:ext cx="5619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600" b="1" u="sng" dirty="0" smtClean="0">
                <a:solidFill>
                  <a:srgbClr val="22228B"/>
                </a:solidFill>
              </a:rPr>
              <a:t> Évaluation des capacités et des compétences </a:t>
            </a:r>
          </a:p>
          <a:p>
            <a:pPr algn="ctr"/>
            <a:r>
              <a:rPr lang="fr-FR" altLang="fr-FR" sz="1600" b="1" u="sng" dirty="0" smtClean="0">
                <a:solidFill>
                  <a:srgbClr val="22228B"/>
                </a:solidFill>
              </a:rPr>
              <a:t>mises en </a:t>
            </a:r>
            <a:r>
              <a:rPr lang="fr-FR" altLang="fr-FR" sz="1600" b="1" u="sng" dirty="0" err="1" smtClean="0">
                <a:solidFill>
                  <a:srgbClr val="22228B"/>
                </a:solidFill>
              </a:rPr>
              <a:t>œuvredans</a:t>
            </a:r>
            <a:r>
              <a:rPr lang="fr-FR" altLang="fr-FR" sz="1600" b="1" u="sng" dirty="0" smtClean="0">
                <a:solidFill>
                  <a:srgbClr val="22228B"/>
                </a:solidFill>
              </a:rPr>
              <a:t> le poste</a:t>
            </a:r>
            <a:endParaRPr lang="fr-FR" altLang="fr-FR" sz="1600" b="1" u="sng" dirty="0">
              <a:solidFill>
                <a:srgbClr val="22228B"/>
              </a:solidFill>
            </a:endParaRPr>
          </a:p>
        </p:txBody>
      </p:sp>
      <p:grpSp>
        <p:nvGrpSpPr>
          <p:cNvPr id="211" name="Group 130"/>
          <p:cNvGrpSpPr>
            <a:grpSpLocks/>
          </p:cNvGrpSpPr>
          <p:nvPr/>
        </p:nvGrpSpPr>
        <p:grpSpPr bwMode="auto">
          <a:xfrm>
            <a:off x="1941513" y="4953068"/>
            <a:ext cx="431800" cy="503237"/>
            <a:chOff x="210" y="1927"/>
            <a:chExt cx="272" cy="317"/>
          </a:xfrm>
        </p:grpSpPr>
        <p:sp>
          <p:nvSpPr>
            <p:cNvPr id="212" name="Rectangle 131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3" name="Freeform 132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14" name="Oval 133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5" name="Oval 134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6" name="Oval 135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7" name="Oval 136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8" name="Oval 137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9" name="Oval 138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0" name="Oval 139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1" name="Oval 140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2" name="Oval 141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3" name="Oval 142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4" name="Oval 143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5" name="Oval 144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6" name="Oval 145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7" name="Line 146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28" name="Line 147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29" name="Line 148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0" name="Line 149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1" name="Line 150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2" name="Line 151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3" name="Line 152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4" name="Rectangle 153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35" name="Oval 154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36" name="Line 155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37" name="Oval 156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38" name="Rectangle 157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239" name="Rectangle 158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240" name="Arc 162"/>
          <p:cNvSpPr>
            <a:spLocks/>
          </p:cNvSpPr>
          <p:nvPr/>
        </p:nvSpPr>
        <p:spPr bwMode="auto">
          <a:xfrm flipV="1">
            <a:off x="1722438" y="3246505"/>
            <a:ext cx="1905000" cy="2286000"/>
          </a:xfrm>
          <a:custGeom>
            <a:avLst/>
            <a:gdLst>
              <a:gd name="T0" fmla="*/ 1292650755 w 21437"/>
              <a:gd name="T1" fmla="*/ 0 h 21521"/>
              <a:gd name="T2" fmla="*/ 2147483647 w 21437"/>
              <a:gd name="T3" fmla="*/ 2147483647 h 21521"/>
              <a:gd name="T4" fmla="*/ 0 w 21437"/>
              <a:gd name="T5" fmla="*/ 2147483647 h 21521"/>
              <a:gd name="T6" fmla="*/ 0 60000 65536"/>
              <a:gd name="T7" fmla="*/ 0 60000 65536"/>
              <a:gd name="T8" fmla="*/ 0 60000 65536"/>
              <a:gd name="T9" fmla="*/ 0 w 21437"/>
              <a:gd name="T10" fmla="*/ 0 h 21521"/>
              <a:gd name="T11" fmla="*/ 21437 w 21437"/>
              <a:gd name="T12" fmla="*/ 21521 h 21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7" h="21521" fill="none" extrusionOk="0">
                <a:moveTo>
                  <a:pt x="1842" y="-1"/>
                </a:moveTo>
                <a:cubicBezTo>
                  <a:pt x="12011" y="870"/>
                  <a:pt x="20184" y="8740"/>
                  <a:pt x="21436" y="18870"/>
                </a:cubicBezTo>
              </a:path>
              <a:path w="21437" h="21521" stroke="0" extrusionOk="0">
                <a:moveTo>
                  <a:pt x="1842" y="-1"/>
                </a:moveTo>
                <a:cubicBezTo>
                  <a:pt x="12011" y="870"/>
                  <a:pt x="20184" y="8740"/>
                  <a:pt x="21436" y="18870"/>
                </a:cubicBezTo>
                <a:lnTo>
                  <a:pt x="0" y="21521"/>
                </a:lnTo>
                <a:lnTo>
                  <a:pt x="1842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1" name="Group 163"/>
          <p:cNvGrpSpPr>
            <a:grpSpLocks/>
          </p:cNvGrpSpPr>
          <p:nvPr/>
        </p:nvGrpSpPr>
        <p:grpSpPr bwMode="auto">
          <a:xfrm>
            <a:off x="2311401" y="4537143"/>
            <a:ext cx="431800" cy="503237"/>
            <a:chOff x="210" y="1927"/>
            <a:chExt cx="272" cy="317"/>
          </a:xfrm>
        </p:grpSpPr>
        <p:sp>
          <p:nvSpPr>
            <p:cNvPr id="242" name="Rectangle 164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44" name="Oval 166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5" name="Oval 167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6" name="Oval 168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7" name="Oval 169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8" name="Oval 170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9" name="Oval 171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0" name="Oval 172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1" name="Oval 173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2" name="Oval 174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3" name="Oval 175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4" name="Oval 176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5" name="Oval 177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6" name="Oval 178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7" name="Line 179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58" name="Line 180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59" name="Line 181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0" name="Line 182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1" name="Line 183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2" name="Line 184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3" name="Line 185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4" name="Rectangle 186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5" name="Oval 187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" name="Line 188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67" name="Oval 189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8" name="Rectangle 190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269" name="Rectangle 191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70" name="Group 192"/>
          <p:cNvGrpSpPr>
            <a:grpSpLocks/>
          </p:cNvGrpSpPr>
          <p:nvPr/>
        </p:nvGrpSpPr>
        <p:grpSpPr bwMode="auto">
          <a:xfrm>
            <a:off x="2743201" y="4118043"/>
            <a:ext cx="431800" cy="503237"/>
            <a:chOff x="210" y="1927"/>
            <a:chExt cx="272" cy="317"/>
          </a:xfrm>
        </p:grpSpPr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2" name="Freeform 194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73" name="Oval 195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4" name="Oval 196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5" name="Oval 197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6" name="Oval 198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7" name="Oval 199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8" name="Oval 200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9" name="Oval 201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0" name="Oval 202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1" name="Oval 203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2" name="Oval 204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3" name="Oval 205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4" name="Oval 206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5" name="Oval 207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86" name="Line 208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87" name="Line 209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88" name="Line 210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89" name="Line 211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0" name="Line 212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1" name="Line 213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2" name="Line 214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3" name="Rectangle 215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4" name="Oval 216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5" name="Line 217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6" name="Oval 218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" name="Rectangle 219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298" name="Rectangle 220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99" name="Group 221"/>
          <p:cNvGrpSpPr>
            <a:grpSpLocks/>
          </p:cNvGrpSpPr>
          <p:nvPr/>
        </p:nvGrpSpPr>
        <p:grpSpPr bwMode="auto">
          <a:xfrm>
            <a:off x="3032126" y="3600518"/>
            <a:ext cx="431800" cy="503237"/>
            <a:chOff x="210" y="1927"/>
            <a:chExt cx="272" cy="317"/>
          </a:xfrm>
        </p:grpSpPr>
        <p:sp>
          <p:nvSpPr>
            <p:cNvPr id="300" name="Rectangle 222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1" name="Freeform 223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02" name="Oval 224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3" name="Oval 225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4" name="Oval 226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5" name="Oval 227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6" name="Oval 228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7" name="Oval 229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8" name="Oval 230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9" name="Oval 231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" name="Oval 232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" name="Oval 233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" name="Oval 234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3" name="Oval 235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4" name="Oval 236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5" name="Line 237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6" name="Line 238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" name="Line 239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8" name="Line 240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9" name="Line 241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20" name="Line 242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21" name="Line 243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22" name="Rectangle 244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23" name="Oval 245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24" name="Line 246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25" name="Oval 247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26" name="Rectangle 248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327" name="Rectangle 249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2"/>
          <p:cNvSpPr>
            <a:spLocks/>
          </p:cNvSpPr>
          <p:nvPr/>
        </p:nvSpPr>
        <p:spPr bwMode="auto">
          <a:xfrm>
            <a:off x="6148388" y="1577975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6" name="Freeform 3"/>
          <p:cNvSpPr>
            <a:spLocks/>
          </p:cNvSpPr>
          <p:nvPr/>
        </p:nvSpPr>
        <p:spPr bwMode="auto">
          <a:xfrm>
            <a:off x="6454775" y="1309688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7" name="Freeform 4"/>
          <p:cNvSpPr>
            <a:spLocks/>
          </p:cNvSpPr>
          <p:nvPr/>
        </p:nvSpPr>
        <p:spPr bwMode="auto">
          <a:xfrm>
            <a:off x="6450013" y="1335088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8" name="Freeform 5"/>
          <p:cNvSpPr>
            <a:spLocks/>
          </p:cNvSpPr>
          <p:nvPr/>
        </p:nvSpPr>
        <p:spPr bwMode="auto">
          <a:xfrm>
            <a:off x="6446838" y="1338263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9" name="Freeform 6"/>
          <p:cNvSpPr>
            <a:spLocks/>
          </p:cNvSpPr>
          <p:nvPr/>
        </p:nvSpPr>
        <p:spPr bwMode="auto">
          <a:xfrm>
            <a:off x="6421438" y="1309688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0" name="Freeform 7"/>
          <p:cNvSpPr>
            <a:spLocks/>
          </p:cNvSpPr>
          <p:nvPr/>
        </p:nvSpPr>
        <p:spPr bwMode="auto">
          <a:xfrm>
            <a:off x="6421438" y="1322388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93713" y="1368425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N°16 : </a:t>
            </a:r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3600" b="1" dirty="0" smtClean="0"/>
              <a:t> </a:t>
            </a:r>
            <a:r>
              <a:rPr lang="fr-FR" altLang="fr-FR" sz="2400" b="1" dirty="0" smtClean="0"/>
              <a:t>L’entretien professionnel </a:t>
            </a:r>
            <a:r>
              <a:rPr lang="fr-FR" altLang="fr-FR" sz="2400" b="1" dirty="0"/>
              <a:t>(</a:t>
            </a:r>
            <a:r>
              <a:rPr lang="fr-FR" altLang="fr-FR" sz="2400" b="1" dirty="0" smtClean="0"/>
              <a:t>2/2)</a:t>
            </a:r>
            <a:endParaRPr lang="fr-FR" altLang="fr-FR" sz="2400" b="1" dirty="0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393700" y="1350963"/>
            <a:ext cx="653573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351" name="Group 130"/>
          <p:cNvGrpSpPr>
            <a:grpSpLocks/>
          </p:cNvGrpSpPr>
          <p:nvPr/>
        </p:nvGrpSpPr>
        <p:grpSpPr bwMode="auto">
          <a:xfrm>
            <a:off x="1055646" y="4196671"/>
            <a:ext cx="431800" cy="503237"/>
            <a:chOff x="210" y="1927"/>
            <a:chExt cx="272" cy="317"/>
          </a:xfrm>
        </p:grpSpPr>
        <p:sp>
          <p:nvSpPr>
            <p:cNvPr id="352" name="Rectangle 131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3" name="Freeform 132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54" name="Oval 133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5" name="Oval 134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6" name="Oval 135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7" name="Oval 136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8" name="Oval 137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9" name="Oval 138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0" name="Oval 139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1" name="Oval 140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2" name="Oval 141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3" name="Oval 142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4" name="Oval 143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5" name="Oval 144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6" name="Oval 145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67" name="Line 146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68" name="Line 147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69" name="Line 148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0" name="Line 149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1" name="Line 150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2" name="Line 151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3" name="Line 152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4" name="Rectangle 153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75" name="Oval 154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76" name="Line 155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77" name="Oval 156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78" name="Rectangle 157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379" name="Rectangle 158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80" name="Rectangle 159"/>
          <p:cNvSpPr>
            <a:spLocks noChangeArrowheads="1"/>
          </p:cNvSpPr>
          <p:nvPr/>
        </p:nvSpPr>
        <p:spPr bwMode="auto">
          <a:xfrm>
            <a:off x="988971" y="4014108"/>
            <a:ext cx="5410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>
                <a:solidFill>
                  <a:schemeClr val="accent1"/>
                </a:solidFill>
              </a:rPr>
              <a:t>		</a:t>
            </a:r>
            <a:r>
              <a:rPr lang="fr-FR" altLang="fr-FR" sz="1600" b="1">
                <a:solidFill>
                  <a:srgbClr val="FF0066"/>
                </a:solidFill>
              </a:rPr>
              <a:t>Objectif à moyen terme (1 an) :  </a:t>
            </a:r>
          </a:p>
          <a:p>
            <a:r>
              <a:rPr lang="fr-FR" altLang="fr-FR" sz="1600" b="1">
                <a:solidFill>
                  <a:srgbClr val="FF0066"/>
                </a:solidFill>
              </a:rPr>
              <a:t>		……………………………………</a:t>
            </a:r>
          </a:p>
          <a:p>
            <a:endParaRPr lang="fr-FR" altLang="fr-FR" sz="1600" b="1">
              <a:solidFill>
                <a:schemeClr val="accent1"/>
              </a:solidFill>
            </a:endParaRPr>
          </a:p>
          <a:p>
            <a:r>
              <a:rPr lang="fr-FR" altLang="fr-FR" sz="1400"/>
              <a:t>        Compétences à développer                       Moyens pour y parvenir</a:t>
            </a:r>
            <a:r>
              <a:rPr lang="fr-FR" altLang="fr-FR" sz="1600"/>
              <a:t> </a:t>
            </a:r>
          </a:p>
          <a:p>
            <a:endParaRPr lang="fr-FR" altLang="fr-FR" sz="1600"/>
          </a:p>
          <a:p>
            <a:r>
              <a:rPr lang="fr-FR" altLang="fr-FR" sz="1600"/>
              <a:t>   ………………………………	                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endParaRPr lang="fr-FR" altLang="fr-FR" sz="1600"/>
          </a:p>
        </p:txBody>
      </p:sp>
      <p:sp>
        <p:nvSpPr>
          <p:cNvPr id="381" name="Rectangle 160"/>
          <p:cNvSpPr>
            <a:spLocks noChangeArrowheads="1"/>
          </p:cNvSpPr>
          <p:nvPr/>
        </p:nvSpPr>
        <p:spPr bwMode="auto">
          <a:xfrm>
            <a:off x="988971" y="6833508"/>
            <a:ext cx="5410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>
                <a:solidFill>
                  <a:schemeClr val="accent1"/>
                </a:solidFill>
              </a:rPr>
              <a:t>		</a:t>
            </a:r>
            <a:r>
              <a:rPr lang="fr-FR" altLang="fr-FR" sz="1600" b="1">
                <a:solidFill>
                  <a:srgbClr val="FF0066"/>
                </a:solidFill>
              </a:rPr>
              <a:t>Objectif à long terme (3 ans) :  </a:t>
            </a:r>
          </a:p>
          <a:p>
            <a:r>
              <a:rPr lang="fr-FR" altLang="fr-FR" sz="1600" b="1">
                <a:solidFill>
                  <a:srgbClr val="FF0066"/>
                </a:solidFill>
              </a:rPr>
              <a:t>		……………………………………</a:t>
            </a:r>
          </a:p>
          <a:p>
            <a:endParaRPr lang="fr-FR" altLang="fr-FR" sz="1600" b="1">
              <a:solidFill>
                <a:schemeClr val="accent1"/>
              </a:solidFill>
            </a:endParaRPr>
          </a:p>
          <a:p>
            <a:r>
              <a:rPr lang="fr-FR" altLang="fr-FR" sz="1400"/>
              <a:t>        Compétences à développer                          Moyens pour y parvenir</a:t>
            </a:r>
            <a:r>
              <a:rPr lang="fr-FR" altLang="fr-FR" sz="1600"/>
              <a:t> </a:t>
            </a:r>
          </a:p>
          <a:p>
            <a:endParaRPr lang="fr-FR" altLang="fr-FR" sz="1600"/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r>
              <a:rPr lang="fr-FR" altLang="fr-FR" sz="1600"/>
              <a:t>   ………………………………		………………..</a:t>
            </a:r>
          </a:p>
          <a:p>
            <a:endParaRPr lang="fr-FR" altLang="fr-FR" sz="1600"/>
          </a:p>
        </p:txBody>
      </p:sp>
      <p:sp>
        <p:nvSpPr>
          <p:cNvPr id="382" name="Rectangle 161"/>
          <p:cNvSpPr>
            <a:spLocks noChangeArrowheads="1"/>
          </p:cNvSpPr>
          <p:nvPr/>
        </p:nvSpPr>
        <p:spPr bwMode="auto">
          <a:xfrm>
            <a:off x="988971" y="2718708"/>
            <a:ext cx="5410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 b="1" dirty="0"/>
          </a:p>
          <a:p>
            <a:pPr algn="ctr"/>
            <a:r>
              <a:rPr lang="fr-FR" altLang="fr-FR" sz="1400" b="1" dirty="0"/>
              <a:t>                                             </a:t>
            </a:r>
            <a:r>
              <a:rPr lang="fr-FR" altLang="fr-FR" sz="1800" b="1" u="sng" dirty="0" smtClean="0"/>
              <a:t>Le plan de développement</a:t>
            </a:r>
            <a:endParaRPr lang="fr-FR" altLang="fr-FR" sz="1800" b="1" u="sng" dirty="0"/>
          </a:p>
          <a:p>
            <a:pPr algn="ctr"/>
            <a:endParaRPr lang="fr-FR" altLang="fr-FR" sz="2000" b="1" dirty="0"/>
          </a:p>
        </p:txBody>
      </p:sp>
      <p:sp>
        <p:nvSpPr>
          <p:cNvPr id="383" name="Arc 162"/>
          <p:cNvSpPr>
            <a:spLocks/>
          </p:cNvSpPr>
          <p:nvPr/>
        </p:nvSpPr>
        <p:spPr bwMode="auto">
          <a:xfrm flipV="1">
            <a:off x="836571" y="2490108"/>
            <a:ext cx="1905000" cy="2286000"/>
          </a:xfrm>
          <a:custGeom>
            <a:avLst/>
            <a:gdLst>
              <a:gd name="T0" fmla="*/ 1292650755 w 21437"/>
              <a:gd name="T1" fmla="*/ 0 h 21521"/>
              <a:gd name="T2" fmla="*/ 2147483647 w 21437"/>
              <a:gd name="T3" fmla="*/ 2147483647 h 21521"/>
              <a:gd name="T4" fmla="*/ 0 w 21437"/>
              <a:gd name="T5" fmla="*/ 2147483647 h 21521"/>
              <a:gd name="T6" fmla="*/ 0 60000 65536"/>
              <a:gd name="T7" fmla="*/ 0 60000 65536"/>
              <a:gd name="T8" fmla="*/ 0 60000 65536"/>
              <a:gd name="T9" fmla="*/ 0 w 21437"/>
              <a:gd name="T10" fmla="*/ 0 h 21521"/>
              <a:gd name="T11" fmla="*/ 21437 w 21437"/>
              <a:gd name="T12" fmla="*/ 21521 h 21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7" h="21521" fill="none" extrusionOk="0">
                <a:moveTo>
                  <a:pt x="1842" y="-1"/>
                </a:moveTo>
                <a:cubicBezTo>
                  <a:pt x="12011" y="870"/>
                  <a:pt x="20184" y="8740"/>
                  <a:pt x="21436" y="18870"/>
                </a:cubicBezTo>
              </a:path>
              <a:path w="21437" h="21521" stroke="0" extrusionOk="0">
                <a:moveTo>
                  <a:pt x="1842" y="-1"/>
                </a:moveTo>
                <a:cubicBezTo>
                  <a:pt x="12011" y="870"/>
                  <a:pt x="20184" y="8740"/>
                  <a:pt x="21436" y="18870"/>
                </a:cubicBezTo>
                <a:lnTo>
                  <a:pt x="0" y="21521"/>
                </a:lnTo>
                <a:lnTo>
                  <a:pt x="1842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" name="Group 163"/>
          <p:cNvGrpSpPr>
            <a:grpSpLocks/>
          </p:cNvGrpSpPr>
          <p:nvPr/>
        </p:nvGrpSpPr>
        <p:grpSpPr bwMode="auto">
          <a:xfrm>
            <a:off x="1425534" y="3780746"/>
            <a:ext cx="431800" cy="503237"/>
            <a:chOff x="210" y="1927"/>
            <a:chExt cx="272" cy="317"/>
          </a:xfrm>
        </p:grpSpPr>
        <p:sp>
          <p:nvSpPr>
            <p:cNvPr id="385" name="Rectangle 164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86" name="Freeform 165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87" name="Oval 166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88" name="Oval 167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89" name="Oval 168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0" name="Oval 169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1" name="Oval 170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2" name="Oval 171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3" name="Oval 172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4" name="Oval 173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5" name="Oval 174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6" name="Oval 175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7" name="Oval 176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8" name="Oval 177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9" name="Oval 178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00" name="Line 179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1" name="Line 180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2" name="Line 181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3" name="Line 182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4" name="Line 183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5" name="Line 184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6" name="Line 185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07" name="Rectangle 186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08" name="Oval 187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09" name="Line 188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10" name="Oval 189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1" name="Rectangle 190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412" name="Rectangle 191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413" name="Group 192"/>
          <p:cNvGrpSpPr>
            <a:grpSpLocks/>
          </p:cNvGrpSpPr>
          <p:nvPr/>
        </p:nvGrpSpPr>
        <p:grpSpPr bwMode="auto">
          <a:xfrm>
            <a:off x="1857334" y="3361646"/>
            <a:ext cx="431800" cy="503237"/>
            <a:chOff x="210" y="1927"/>
            <a:chExt cx="272" cy="317"/>
          </a:xfrm>
        </p:grpSpPr>
        <p:sp>
          <p:nvSpPr>
            <p:cNvPr id="414" name="Rectangle 193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5" name="Freeform 194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16" name="Oval 195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7" name="Oval 196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8" name="Oval 197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9" name="Oval 198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0" name="Oval 199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1" name="Oval 200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2" name="Oval 201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3" name="Oval 202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4" name="Oval 203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5" name="Oval 204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6" name="Oval 205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7" name="Oval 206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8" name="Oval 207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9" name="Line 208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" name="Line 209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1" name="Line 210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2" name="Line 211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3" name="Line 212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4" name="Line 213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5" name="Line 214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6" name="Rectangle 215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7" name="Oval 216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8" name="Line 217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9" name="Oval 218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0" name="Rectangle 219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441" name="Rectangle 220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442" name="Group 221"/>
          <p:cNvGrpSpPr>
            <a:grpSpLocks/>
          </p:cNvGrpSpPr>
          <p:nvPr/>
        </p:nvGrpSpPr>
        <p:grpSpPr bwMode="auto">
          <a:xfrm>
            <a:off x="2146259" y="2844121"/>
            <a:ext cx="431800" cy="503237"/>
            <a:chOff x="210" y="1927"/>
            <a:chExt cx="272" cy="317"/>
          </a:xfrm>
        </p:grpSpPr>
        <p:sp>
          <p:nvSpPr>
            <p:cNvPr id="443" name="Rectangle 222"/>
            <p:cNvSpPr>
              <a:spLocks noChangeArrowheads="1"/>
            </p:cNvSpPr>
            <p:nvPr/>
          </p:nvSpPr>
          <p:spPr bwMode="auto">
            <a:xfrm>
              <a:off x="210" y="1927"/>
              <a:ext cx="270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4" name="Freeform 223"/>
            <p:cNvSpPr>
              <a:spLocks/>
            </p:cNvSpPr>
            <p:nvPr/>
          </p:nvSpPr>
          <p:spPr bwMode="auto">
            <a:xfrm>
              <a:off x="242" y="2006"/>
              <a:ext cx="162" cy="83"/>
            </a:xfrm>
            <a:custGeom>
              <a:avLst/>
              <a:gdLst>
                <a:gd name="T0" fmla="*/ 0 w 3700"/>
                <a:gd name="T1" fmla="*/ 0 h 1852"/>
                <a:gd name="T2" fmla="*/ 0 w 3700"/>
                <a:gd name="T3" fmla="*/ 0 h 1852"/>
                <a:gd name="T4" fmla="*/ 0 w 3700"/>
                <a:gd name="T5" fmla="*/ 0 h 1852"/>
                <a:gd name="T6" fmla="*/ 0 w 3700"/>
                <a:gd name="T7" fmla="*/ 0 h 1852"/>
                <a:gd name="T8" fmla="*/ 0 w 3700"/>
                <a:gd name="T9" fmla="*/ 0 h 1852"/>
                <a:gd name="T10" fmla="*/ 0 w 3700"/>
                <a:gd name="T11" fmla="*/ 0 h 1852"/>
                <a:gd name="T12" fmla="*/ 0 w 3700"/>
                <a:gd name="T13" fmla="*/ 0 h 1852"/>
                <a:gd name="T14" fmla="*/ 0 w 3700"/>
                <a:gd name="T15" fmla="*/ 0 h 1852"/>
                <a:gd name="T16" fmla="*/ 0 w 3700"/>
                <a:gd name="T17" fmla="*/ 0 h 1852"/>
                <a:gd name="T18" fmla="*/ 0 w 3700"/>
                <a:gd name="T19" fmla="*/ 0 h 1852"/>
                <a:gd name="T20" fmla="*/ 0 w 3700"/>
                <a:gd name="T21" fmla="*/ 0 h 1852"/>
                <a:gd name="T22" fmla="*/ 0 w 3700"/>
                <a:gd name="T23" fmla="*/ 0 h 1852"/>
                <a:gd name="T24" fmla="*/ 0 w 3700"/>
                <a:gd name="T25" fmla="*/ 0 h 1852"/>
                <a:gd name="T26" fmla="*/ 0 w 3700"/>
                <a:gd name="T27" fmla="*/ 0 h 1852"/>
                <a:gd name="T28" fmla="*/ 0 w 3700"/>
                <a:gd name="T29" fmla="*/ 0 h 1852"/>
                <a:gd name="T30" fmla="*/ 0 w 3700"/>
                <a:gd name="T31" fmla="*/ 0 h 1852"/>
                <a:gd name="T32" fmla="*/ 0 w 3700"/>
                <a:gd name="T33" fmla="*/ 0 h 1852"/>
                <a:gd name="T34" fmla="*/ 0 w 3700"/>
                <a:gd name="T35" fmla="*/ 0 h 1852"/>
                <a:gd name="T36" fmla="*/ 0 w 3700"/>
                <a:gd name="T37" fmla="*/ 0 h 1852"/>
                <a:gd name="T38" fmla="*/ 0 w 3700"/>
                <a:gd name="T39" fmla="*/ 0 h 1852"/>
                <a:gd name="T40" fmla="*/ 0 w 3700"/>
                <a:gd name="T41" fmla="*/ 0 h 1852"/>
                <a:gd name="T42" fmla="*/ 0 w 3700"/>
                <a:gd name="T43" fmla="*/ 0 h 1852"/>
                <a:gd name="T44" fmla="*/ 0 w 3700"/>
                <a:gd name="T45" fmla="*/ 0 h 1852"/>
                <a:gd name="T46" fmla="*/ 0 w 3700"/>
                <a:gd name="T47" fmla="*/ 0 h 1852"/>
                <a:gd name="T48" fmla="*/ 0 w 3700"/>
                <a:gd name="T49" fmla="*/ 0 h 1852"/>
                <a:gd name="T50" fmla="*/ 0 w 3700"/>
                <a:gd name="T51" fmla="*/ 0 h 1852"/>
                <a:gd name="T52" fmla="*/ 0 w 3700"/>
                <a:gd name="T53" fmla="*/ 0 h 1852"/>
                <a:gd name="T54" fmla="*/ 0 w 3700"/>
                <a:gd name="T55" fmla="*/ 0 h 1852"/>
                <a:gd name="T56" fmla="*/ 0 w 3700"/>
                <a:gd name="T57" fmla="*/ 0 h 1852"/>
                <a:gd name="T58" fmla="*/ 0 w 3700"/>
                <a:gd name="T59" fmla="*/ 0 h 1852"/>
                <a:gd name="T60" fmla="*/ 0 w 3700"/>
                <a:gd name="T61" fmla="*/ 0 h 1852"/>
                <a:gd name="T62" fmla="*/ 0 w 3700"/>
                <a:gd name="T63" fmla="*/ 0 h 1852"/>
                <a:gd name="T64" fmla="*/ 0 w 3700"/>
                <a:gd name="T65" fmla="*/ 0 h 1852"/>
                <a:gd name="T66" fmla="*/ 0 w 3700"/>
                <a:gd name="T67" fmla="*/ 0 h 1852"/>
                <a:gd name="T68" fmla="*/ 0 w 3700"/>
                <a:gd name="T69" fmla="*/ 0 h 1852"/>
                <a:gd name="T70" fmla="*/ 0 w 3700"/>
                <a:gd name="T71" fmla="*/ 0 h 1852"/>
                <a:gd name="T72" fmla="*/ 0 w 3700"/>
                <a:gd name="T73" fmla="*/ 0 h 1852"/>
                <a:gd name="T74" fmla="*/ 0 w 3700"/>
                <a:gd name="T75" fmla="*/ 0 h 1852"/>
                <a:gd name="T76" fmla="*/ 0 w 3700"/>
                <a:gd name="T77" fmla="*/ 0 h 1852"/>
                <a:gd name="T78" fmla="*/ 0 w 3700"/>
                <a:gd name="T79" fmla="*/ 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45" name="Oval 224"/>
            <p:cNvSpPr>
              <a:spLocks noChangeArrowheads="1"/>
            </p:cNvSpPr>
            <p:nvPr/>
          </p:nvSpPr>
          <p:spPr bwMode="auto">
            <a:xfrm>
              <a:off x="226" y="1971"/>
              <a:ext cx="235" cy="23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6" name="Oval 225"/>
            <p:cNvSpPr>
              <a:spLocks noChangeArrowheads="1"/>
            </p:cNvSpPr>
            <p:nvPr/>
          </p:nvSpPr>
          <p:spPr bwMode="auto">
            <a:xfrm>
              <a:off x="231" y="1978"/>
              <a:ext cx="224" cy="22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7" name="Oval 226"/>
            <p:cNvSpPr>
              <a:spLocks noChangeArrowheads="1"/>
            </p:cNvSpPr>
            <p:nvPr/>
          </p:nvSpPr>
          <p:spPr bwMode="auto">
            <a:xfrm>
              <a:off x="238" y="1984"/>
              <a:ext cx="211" cy="21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8" name="Oval 227"/>
            <p:cNvSpPr>
              <a:spLocks noChangeArrowheads="1"/>
            </p:cNvSpPr>
            <p:nvPr/>
          </p:nvSpPr>
          <p:spPr bwMode="auto">
            <a:xfrm>
              <a:off x="244" y="1990"/>
              <a:ext cx="199" cy="19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49" name="Oval 228"/>
            <p:cNvSpPr>
              <a:spLocks noChangeArrowheads="1"/>
            </p:cNvSpPr>
            <p:nvPr/>
          </p:nvSpPr>
          <p:spPr bwMode="auto">
            <a:xfrm>
              <a:off x="250" y="1996"/>
              <a:ext cx="186" cy="187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0" name="Oval 229"/>
            <p:cNvSpPr>
              <a:spLocks noChangeArrowheads="1"/>
            </p:cNvSpPr>
            <p:nvPr/>
          </p:nvSpPr>
          <p:spPr bwMode="auto">
            <a:xfrm>
              <a:off x="254" y="2000"/>
              <a:ext cx="178" cy="17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1" name="Oval 230"/>
            <p:cNvSpPr>
              <a:spLocks noChangeArrowheads="1"/>
            </p:cNvSpPr>
            <p:nvPr/>
          </p:nvSpPr>
          <p:spPr bwMode="auto">
            <a:xfrm>
              <a:off x="260" y="2006"/>
              <a:ext cx="167" cy="16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2" name="Oval 231"/>
            <p:cNvSpPr>
              <a:spLocks noChangeArrowheads="1"/>
            </p:cNvSpPr>
            <p:nvPr/>
          </p:nvSpPr>
          <p:spPr bwMode="auto">
            <a:xfrm>
              <a:off x="266" y="2012"/>
              <a:ext cx="154" cy="155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3" name="Oval 232"/>
            <p:cNvSpPr>
              <a:spLocks noChangeArrowheads="1"/>
            </p:cNvSpPr>
            <p:nvPr/>
          </p:nvSpPr>
          <p:spPr bwMode="auto">
            <a:xfrm>
              <a:off x="273" y="2018"/>
              <a:ext cx="141" cy="14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4" name="Oval 233"/>
            <p:cNvSpPr>
              <a:spLocks noChangeArrowheads="1"/>
            </p:cNvSpPr>
            <p:nvPr/>
          </p:nvSpPr>
          <p:spPr bwMode="auto">
            <a:xfrm>
              <a:off x="279" y="2025"/>
              <a:ext cx="129" cy="1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5" name="Oval 234"/>
            <p:cNvSpPr>
              <a:spLocks noChangeArrowheads="1"/>
            </p:cNvSpPr>
            <p:nvPr/>
          </p:nvSpPr>
          <p:spPr bwMode="auto">
            <a:xfrm>
              <a:off x="282" y="2029"/>
              <a:ext cx="122" cy="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6" name="Oval 235"/>
            <p:cNvSpPr>
              <a:spLocks noChangeArrowheads="1"/>
            </p:cNvSpPr>
            <p:nvPr/>
          </p:nvSpPr>
          <p:spPr bwMode="auto">
            <a:xfrm>
              <a:off x="289" y="2035"/>
              <a:ext cx="109" cy="10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7" name="Oval 236"/>
            <p:cNvSpPr>
              <a:spLocks noChangeArrowheads="1"/>
            </p:cNvSpPr>
            <p:nvPr/>
          </p:nvSpPr>
          <p:spPr bwMode="auto">
            <a:xfrm>
              <a:off x="295" y="2041"/>
              <a:ext cx="97" cy="97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58" name="Line 237"/>
            <p:cNvSpPr>
              <a:spLocks noChangeShapeType="1"/>
            </p:cNvSpPr>
            <p:nvPr/>
          </p:nvSpPr>
          <p:spPr bwMode="auto">
            <a:xfrm>
              <a:off x="343" y="1954"/>
              <a:ext cx="0" cy="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59" name="Line 238"/>
            <p:cNvSpPr>
              <a:spLocks noChangeShapeType="1"/>
            </p:cNvSpPr>
            <p:nvPr/>
          </p:nvSpPr>
          <p:spPr bwMode="auto">
            <a:xfrm rot="-2684117">
              <a:off x="298" y="1975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0" name="Line 239"/>
            <p:cNvSpPr>
              <a:spLocks noChangeShapeType="1"/>
            </p:cNvSpPr>
            <p:nvPr/>
          </p:nvSpPr>
          <p:spPr bwMode="auto">
            <a:xfrm rot="2715883">
              <a:off x="390" y="1977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1" name="Line 240"/>
            <p:cNvSpPr>
              <a:spLocks noChangeShapeType="1"/>
            </p:cNvSpPr>
            <p:nvPr/>
          </p:nvSpPr>
          <p:spPr bwMode="auto">
            <a:xfrm rot="17516677" flipH="1">
              <a:off x="283" y="2000"/>
              <a:ext cx="0" cy="1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2" name="Line 241"/>
            <p:cNvSpPr>
              <a:spLocks noChangeShapeType="1"/>
            </p:cNvSpPr>
            <p:nvPr/>
          </p:nvSpPr>
          <p:spPr bwMode="auto">
            <a:xfrm rot="-1316677">
              <a:off x="319" y="1960"/>
              <a:ext cx="0" cy="1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3" name="Line 242"/>
            <p:cNvSpPr>
              <a:spLocks noChangeShapeType="1"/>
            </p:cNvSpPr>
            <p:nvPr/>
          </p:nvSpPr>
          <p:spPr bwMode="auto">
            <a:xfrm rot="1316677" flipH="1">
              <a:off x="368" y="1960"/>
              <a:ext cx="0" cy="13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4" name="Line 243"/>
            <p:cNvSpPr>
              <a:spLocks noChangeShapeType="1"/>
            </p:cNvSpPr>
            <p:nvPr/>
          </p:nvSpPr>
          <p:spPr bwMode="auto">
            <a:xfrm rot="4083323">
              <a:off x="404" y="1999"/>
              <a:ext cx="0" cy="1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5" name="Rectangle 244"/>
            <p:cNvSpPr>
              <a:spLocks noChangeArrowheads="1"/>
            </p:cNvSpPr>
            <p:nvPr/>
          </p:nvSpPr>
          <p:spPr bwMode="auto">
            <a:xfrm>
              <a:off x="212" y="1927"/>
              <a:ext cx="26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66" name="Oval 245"/>
            <p:cNvSpPr>
              <a:spLocks noChangeArrowheads="1"/>
            </p:cNvSpPr>
            <p:nvPr/>
          </p:nvSpPr>
          <p:spPr bwMode="auto">
            <a:xfrm>
              <a:off x="303" y="2049"/>
              <a:ext cx="82" cy="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67" name="Line 246"/>
            <p:cNvSpPr>
              <a:spLocks noChangeShapeType="1"/>
            </p:cNvSpPr>
            <p:nvPr/>
          </p:nvSpPr>
          <p:spPr bwMode="auto">
            <a:xfrm rot="-5400000">
              <a:off x="344" y="196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8" name="Oval 247"/>
            <p:cNvSpPr>
              <a:spLocks noChangeArrowheads="1"/>
            </p:cNvSpPr>
            <p:nvPr/>
          </p:nvSpPr>
          <p:spPr bwMode="auto">
            <a:xfrm>
              <a:off x="216" y="1965"/>
              <a:ext cx="252" cy="249"/>
            </a:xfrm>
            <a:prstGeom prst="ellipse">
              <a:avLst/>
            </a:prstGeom>
            <a:noFill/>
            <a:ln w="635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69" name="Rectangle 248"/>
            <p:cNvSpPr>
              <a:spLocks noChangeArrowheads="1"/>
            </p:cNvSpPr>
            <p:nvPr/>
          </p:nvSpPr>
          <p:spPr bwMode="auto">
            <a:xfrm>
              <a:off x="212" y="2125"/>
              <a:ext cx="265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200" b="1" i="1"/>
            </a:p>
          </p:txBody>
        </p:sp>
        <p:sp>
          <p:nvSpPr>
            <p:cNvPr id="470" name="Rectangle 249"/>
            <p:cNvSpPr>
              <a:spLocks noChangeArrowheads="1"/>
            </p:cNvSpPr>
            <p:nvPr/>
          </p:nvSpPr>
          <p:spPr bwMode="auto">
            <a:xfrm>
              <a:off x="210" y="2090"/>
              <a:ext cx="2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2"/>
          <p:cNvSpPr>
            <a:spLocks/>
          </p:cNvSpPr>
          <p:nvPr/>
        </p:nvSpPr>
        <p:spPr bwMode="auto">
          <a:xfrm>
            <a:off x="6210300" y="1662113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2" name="Freeform 3"/>
          <p:cNvSpPr>
            <a:spLocks/>
          </p:cNvSpPr>
          <p:nvPr/>
        </p:nvSpPr>
        <p:spPr bwMode="auto">
          <a:xfrm>
            <a:off x="6516688" y="1393825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3" name="Freeform 4"/>
          <p:cNvSpPr>
            <a:spLocks/>
          </p:cNvSpPr>
          <p:nvPr/>
        </p:nvSpPr>
        <p:spPr bwMode="auto">
          <a:xfrm>
            <a:off x="6511925" y="1419225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4" name="Freeform 5"/>
          <p:cNvSpPr>
            <a:spLocks/>
          </p:cNvSpPr>
          <p:nvPr/>
        </p:nvSpPr>
        <p:spPr bwMode="auto">
          <a:xfrm>
            <a:off x="6508750" y="1422400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5" name="Freeform 6"/>
          <p:cNvSpPr>
            <a:spLocks/>
          </p:cNvSpPr>
          <p:nvPr/>
        </p:nvSpPr>
        <p:spPr bwMode="auto">
          <a:xfrm>
            <a:off x="6483350" y="1393825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6" name="Freeform 7"/>
          <p:cNvSpPr>
            <a:spLocks/>
          </p:cNvSpPr>
          <p:nvPr/>
        </p:nvSpPr>
        <p:spPr bwMode="auto">
          <a:xfrm>
            <a:off x="6483350" y="1406525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55625" y="1452563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</a:t>
            </a:r>
            <a:r>
              <a:rPr lang="fr-FR" altLang="fr-FR" sz="2800" b="1" dirty="0" smtClean="0"/>
              <a:t>N°17 </a:t>
            </a:r>
            <a:r>
              <a:rPr lang="fr-FR" altLang="fr-FR" sz="2800" b="1" dirty="0"/>
              <a:t>: </a:t>
            </a:r>
            <a:br>
              <a:rPr lang="fr-FR" altLang="fr-FR" sz="2800" b="1" dirty="0"/>
            </a:br>
            <a:r>
              <a:rPr lang="fr-FR" altLang="fr-FR" sz="3600" b="1" dirty="0"/>
              <a:t> </a:t>
            </a:r>
            <a:r>
              <a:rPr lang="fr-FR" altLang="fr-FR" sz="2400" b="1" dirty="0"/>
              <a:t>Gestion du stress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31813" y="1435100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3832225" y="8005763"/>
            <a:ext cx="2514600" cy="1371600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3832225" y="7167563"/>
            <a:ext cx="2514600" cy="838200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3832225" y="6329363"/>
            <a:ext cx="2514600" cy="838200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936625" y="8005763"/>
            <a:ext cx="2743200" cy="137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936625" y="7167563"/>
            <a:ext cx="27432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936625" y="6329363"/>
            <a:ext cx="27432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089025" y="2976563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/>
              <a:t>Le stress est la relation personnelle que l’on établit entre l’attendu et le vécu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1698625" y="3967163"/>
            <a:ext cx="12954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Attendu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4213225" y="3967163"/>
            <a:ext cx="12954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Vécu</a:t>
            </a:r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3146425" y="4348163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9" name="AutoShape 20"/>
          <p:cNvSpPr>
            <a:spLocks noChangeArrowheads="1"/>
          </p:cNvSpPr>
          <p:nvPr/>
        </p:nvSpPr>
        <p:spPr bwMode="auto">
          <a:xfrm>
            <a:off x="2841625" y="4957763"/>
            <a:ext cx="1828800" cy="1371600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Écart accepté?</a:t>
            </a:r>
          </a:p>
        </p:txBody>
      </p:sp>
      <p:sp>
        <p:nvSpPr>
          <p:cNvPr id="35860" name="Rectangle 21"/>
          <p:cNvSpPr>
            <a:spLocks noChangeArrowheads="1"/>
          </p:cNvSpPr>
          <p:nvPr/>
        </p:nvSpPr>
        <p:spPr bwMode="auto">
          <a:xfrm>
            <a:off x="936625" y="6329363"/>
            <a:ext cx="2743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Production adrénaline</a:t>
            </a:r>
          </a:p>
          <a:p>
            <a:pPr algn="ctr"/>
            <a:endParaRPr lang="fr-FR" altLang="fr-FR" sz="1800" b="1"/>
          </a:p>
          <a:p>
            <a:pPr algn="ctr"/>
            <a:endParaRPr lang="fr-FR" altLang="fr-FR" sz="1800" b="1"/>
          </a:p>
          <a:p>
            <a:pPr algn="ctr"/>
            <a:r>
              <a:rPr lang="fr-FR" altLang="fr-FR" sz="1800" b="1"/>
              <a:t>Hormone du succès</a:t>
            </a:r>
          </a:p>
          <a:p>
            <a:pPr algn="ctr"/>
            <a:r>
              <a:rPr lang="fr-FR" altLang="fr-FR" sz="1800" b="1"/>
              <a:t>les effets = la réussite</a:t>
            </a:r>
          </a:p>
          <a:p>
            <a:pPr algn="ctr"/>
            <a:endParaRPr lang="fr-FR" altLang="fr-FR" sz="1800" b="1"/>
          </a:p>
          <a:p>
            <a:pPr algn="ctr"/>
            <a:r>
              <a:rPr lang="fr-FR" altLang="fr-FR" sz="1800" b="1"/>
              <a:t>Elimination par l’action</a:t>
            </a:r>
          </a:p>
          <a:p>
            <a:pPr algn="ctr"/>
            <a:endParaRPr lang="fr-FR" altLang="fr-FR" sz="1800" b="1"/>
          </a:p>
          <a:p>
            <a:pPr algn="ctr"/>
            <a:endParaRPr lang="fr-FR" altLang="fr-FR" sz="1800" b="1"/>
          </a:p>
          <a:p>
            <a:pPr algn="ctr"/>
            <a:endParaRPr lang="fr-FR" altLang="fr-FR" sz="1800" b="1"/>
          </a:p>
          <a:p>
            <a:pPr algn="ctr"/>
            <a:endParaRPr lang="fr-FR" altLang="fr-FR" sz="1800" b="1"/>
          </a:p>
        </p:txBody>
      </p:sp>
      <p:sp>
        <p:nvSpPr>
          <p:cNvPr id="35861" name="Rectangle 22"/>
          <p:cNvSpPr>
            <a:spLocks noChangeArrowheads="1"/>
          </p:cNvSpPr>
          <p:nvPr/>
        </p:nvSpPr>
        <p:spPr bwMode="auto">
          <a:xfrm>
            <a:off x="3832225" y="6329363"/>
            <a:ext cx="2514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Production </a:t>
            </a:r>
            <a:br>
              <a:rPr lang="fr-FR" altLang="fr-FR" sz="1800" b="1"/>
            </a:br>
            <a:r>
              <a:rPr lang="fr-FR" altLang="fr-FR" sz="1800" b="1"/>
              <a:t>d’adrénocorticotrope</a:t>
            </a:r>
          </a:p>
          <a:p>
            <a:pPr algn="ctr"/>
            <a:r>
              <a:rPr lang="fr-FR" altLang="fr-FR" sz="1800" b="1"/>
              <a:t>(ACTH)</a:t>
            </a:r>
          </a:p>
          <a:p>
            <a:pPr algn="ctr"/>
            <a:r>
              <a:rPr lang="fr-FR" altLang="fr-FR" sz="1800" b="1"/>
              <a:t>Hormone du blocage</a:t>
            </a:r>
          </a:p>
          <a:p>
            <a:pPr algn="ctr"/>
            <a:r>
              <a:rPr lang="fr-FR" altLang="fr-FR" sz="1800" b="1"/>
              <a:t>les effets = échec, </a:t>
            </a:r>
            <a:br>
              <a:rPr lang="fr-FR" altLang="fr-FR" sz="1800" b="1"/>
            </a:br>
            <a:r>
              <a:rPr lang="fr-FR" altLang="fr-FR" sz="1600" b="1"/>
              <a:t>comportements aberrants</a:t>
            </a:r>
          </a:p>
          <a:p>
            <a:pPr algn="ctr"/>
            <a:r>
              <a:rPr lang="fr-FR" altLang="fr-FR" sz="1800" b="1"/>
              <a:t>Elimination par </a:t>
            </a:r>
          </a:p>
          <a:p>
            <a:pPr algn="ctr"/>
            <a:r>
              <a:rPr lang="fr-FR" altLang="fr-FR" sz="1800" b="1"/>
              <a:t>l’exercice physique,</a:t>
            </a:r>
          </a:p>
          <a:p>
            <a:pPr algn="ctr"/>
            <a:r>
              <a:rPr lang="fr-FR" altLang="fr-FR" sz="1800" b="1"/>
              <a:t>alimentation,</a:t>
            </a:r>
          </a:p>
          <a:p>
            <a:pPr algn="ctr"/>
            <a:r>
              <a:rPr lang="fr-FR" altLang="fr-FR" sz="1800" b="1"/>
              <a:t>relaxation, </a:t>
            </a:r>
          </a:p>
          <a:p>
            <a:pPr algn="ctr"/>
            <a:r>
              <a:rPr lang="fr-FR" altLang="fr-FR" sz="1800" b="1"/>
              <a:t>pleurs ... </a:t>
            </a:r>
          </a:p>
        </p:txBody>
      </p:sp>
      <p:cxnSp>
        <p:nvCxnSpPr>
          <p:cNvPr id="35862" name="AutoShape 23"/>
          <p:cNvCxnSpPr>
            <a:cxnSpLocks noChangeShapeType="1"/>
            <a:stCxn id="35859" idx="1"/>
            <a:endCxn id="35860" idx="0"/>
          </p:cNvCxnSpPr>
          <p:nvPr/>
        </p:nvCxnSpPr>
        <p:spPr bwMode="auto">
          <a:xfrm rot="10800000" flipV="1">
            <a:off x="2308225" y="5643563"/>
            <a:ext cx="533400" cy="685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24"/>
          <p:cNvCxnSpPr>
            <a:cxnSpLocks noChangeShapeType="1"/>
            <a:stCxn id="35859" idx="3"/>
            <a:endCxn id="35861" idx="0"/>
          </p:cNvCxnSpPr>
          <p:nvPr/>
        </p:nvCxnSpPr>
        <p:spPr bwMode="auto">
          <a:xfrm>
            <a:off x="4670425" y="5643563"/>
            <a:ext cx="419100" cy="685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1165225" y="5719763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/>
              <a:t>Oui</a:t>
            </a:r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5280025" y="587216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800" b="1"/>
              <a:t>Non</a:t>
            </a:r>
          </a:p>
        </p:txBody>
      </p:sp>
      <p:cxnSp>
        <p:nvCxnSpPr>
          <p:cNvPr id="35866" name="AutoShape 27"/>
          <p:cNvCxnSpPr>
            <a:cxnSpLocks noChangeShapeType="1"/>
            <a:stCxn id="35856" idx="2"/>
            <a:endCxn id="35859" idx="0"/>
          </p:cNvCxnSpPr>
          <p:nvPr/>
        </p:nvCxnSpPr>
        <p:spPr bwMode="auto">
          <a:xfrm rot="16200000" flipH="1">
            <a:off x="2936875" y="4138613"/>
            <a:ext cx="228600" cy="1409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28"/>
          <p:cNvCxnSpPr>
            <a:cxnSpLocks noChangeShapeType="1"/>
            <a:stCxn id="35857" idx="2"/>
            <a:endCxn id="35859" idx="0"/>
          </p:cNvCxnSpPr>
          <p:nvPr/>
        </p:nvCxnSpPr>
        <p:spPr bwMode="auto">
          <a:xfrm rot="5400000">
            <a:off x="4194175" y="4291013"/>
            <a:ext cx="228600" cy="1104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eeform 2"/>
          <p:cNvSpPr>
            <a:spLocks/>
          </p:cNvSpPr>
          <p:nvPr/>
        </p:nvSpPr>
        <p:spPr bwMode="auto">
          <a:xfrm>
            <a:off x="6148388" y="1701800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8" name="Freeform 3"/>
          <p:cNvSpPr>
            <a:spLocks/>
          </p:cNvSpPr>
          <p:nvPr/>
        </p:nvSpPr>
        <p:spPr bwMode="auto">
          <a:xfrm>
            <a:off x="6454775" y="14335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6450013" y="1458913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6446838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6421438" y="1433513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6421438" y="14462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93713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</a:t>
            </a:r>
            <a:r>
              <a:rPr lang="fr-FR" altLang="fr-FR" sz="2800" b="1" dirty="0" smtClean="0"/>
              <a:t>N°18 </a:t>
            </a:r>
            <a:r>
              <a:rPr lang="fr-FR" altLang="fr-FR" sz="2800" b="1" dirty="0"/>
              <a:t>: </a:t>
            </a:r>
            <a:br>
              <a:rPr lang="fr-FR" altLang="fr-FR" sz="2800" b="1" dirty="0"/>
            </a:br>
            <a:r>
              <a:rPr lang="fr-FR" altLang="fr-FR" sz="3600" b="1" dirty="0" smtClean="0"/>
              <a:t> </a:t>
            </a:r>
            <a:r>
              <a:rPr lang="fr-FR" altLang="fr-FR" sz="2400" b="1" dirty="0" smtClean="0"/>
              <a:t>Niko-Niko</a:t>
            </a:r>
            <a:endParaRPr lang="fr-FR" altLang="fr-FR" sz="2400" b="1" dirty="0"/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93700" y="1474788"/>
            <a:ext cx="653573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406855" y="2707476"/>
            <a:ext cx="6479833" cy="71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accent2"/>
                </a:solidFill>
              </a:rPr>
              <a:t>Le manager demande à ses collaborateurs </a:t>
            </a:r>
            <a:endParaRPr lang="fr-FR" altLang="fr-FR" sz="2000" dirty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>
                <a:solidFill>
                  <a:schemeClr val="accent2"/>
                </a:solidFill>
              </a:rPr>
              <a:t>d</a:t>
            </a:r>
            <a:r>
              <a:rPr lang="fr-FR" altLang="fr-FR" sz="2000" dirty="0" smtClean="0">
                <a:solidFill>
                  <a:schemeClr val="accent2"/>
                </a:solidFill>
              </a:rPr>
              <a:t>’estimer leur satisfaction après une journée de travail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Excellente          </a:t>
            </a:r>
            <a:r>
              <a:rPr lang="fr-FR" altLang="fr-FR" sz="2000" b="1" dirty="0" smtClean="0">
                <a:solidFill>
                  <a:schemeClr val="accent2"/>
                </a:solidFill>
              </a:rPr>
              <a:t>Bonne           Moyenne           Horrible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altLang="fr-FR" sz="20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altLang="fr-FR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accent2"/>
                </a:solidFill>
              </a:rPr>
              <a:t>Sur un planning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accent2"/>
                </a:solidFill>
              </a:rPr>
              <a:t>Semaine 28</a:t>
            </a:r>
            <a:endParaRPr lang="fr-FR" altLang="fr-FR" sz="200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>
                <a:solidFill>
                  <a:schemeClr val="accent2"/>
                </a:solidFill>
              </a:rPr>
              <a:t> </a:t>
            </a:r>
            <a:r>
              <a:rPr lang="fr-FR" altLang="fr-FR" sz="2000" dirty="0" smtClean="0">
                <a:solidFill>
                  <a:schemeClr val="accent2"/>
                </a:solidFill>
              </a:rPr>
              <a:t>   Lundi          Mardi         Mercredi         Jeudi        Vendredi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400" dirty="0" smtClean="0">
                <a:solidFill>
                  <a:schemeClr val="accent2"/>
                </a:solidFill>
              </a:rPr>
              <a:t>Ben</a:t>
            </a:r>
            <a:endParaRPr lang="fr-FR" alt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400" dirty="0" smtClean="0">
                <a:solidFill>
                  <a:schemeClr val="accent2"/>
                </a:solidFill>
              </a:rPr>
              <a:t>Car</a:t>
            </a:r>
            <a:endParaRPr lang="fr-FR" alt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400" dirty="0" err="1" smtClean="0">
                <a:solidFill>
                  <a:schemeClr val="accent2"/>
                </a:solidFill>
              </a:rPr>
              <a:t>Eno</a:t>
            </a:r>
            <a:endParaRPr lang="fr-FR" alt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altLang="fr-FR" sz="2400" dirty="0" smtClean="0">
                <a:solidFill>
                  <a:schemeClr val="accent2"/>
                </a:solidFill>
              </a:rPr>
              <a:t>Sol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altLang="fr-FR" sz="2000" dirty="0" smtClean="0">
              <a:solidFill>
                <a:schemeClr val="accent2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75302" y="3402954"/>
            <a:ext cx="1733342" cy="1562925"/>
            <a:chOff x="3265525" y="3251205"/>
            <a:chExt cx="1733342" cy="1562925"/>
          </a:xfrm>
        </p:grpSpPr>
        <p:grpSp>
          <p:nvGrpSpPr>
            <p:cNvPr id="5" name="Groupe 4"/>
            <p:cNvGrpSpPr/>
            <p:nvPr/>
          </p:nvGrpSpPr>
          <p:grpSpPr>
            <a:xfrm>
              <a:off x="3265525" y="3995748"/>
              <a:ext cx="867493" cy="818382"/>
              <a:chOff x="3265525" y="3995748"/>
              <a:chExt cx="867493" cy="818382"/>
            </a:xfrm>
          </p:grpSpPr>
          <p:sp>
            <p:nvSpPr>
              <p:cNvPr id="2" name="Ellipse 1"/>
              <p:cNvSpPr/>
              <p:nvPr/>
            </p:nvSpPr>
            <p:spPr bwMode="auto">
              <a:xfrm>
                <a:off x="3265525" y="4022042"/>
                <a:ext cx="792088" cy="792088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Arc 2"/>
              <p:cNvSpPr/>
              <p:nvPr/>
            </p:nvSpPr>
            <p:spPr bwMode="auto">
              <a:xfrm rot="8341027">
                <a:off x="3340930" y="3995748"/>
                <a:ext cx="792088" cy="667422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3335254" y="3251205"/>
              <a:ext cx="16636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800" dirty="0" smtClean="0"/>
                <a:t>..</a:t>
              </a:r>
              <a:endParaRPr lang="fr-FR" sz="88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411156" y="3410785"/>
            <a:ext cx="1693623" cy="1571872"/>
            <a:chOff x="2417686" y="3944387"/>
            <a:chExt cx="1693623" cy="1571872"/>
          </a:xfrm>
        </p:grpSpPr>
        <p:sp>
          <p:nvSpPr>
            <p:cNvPr id="240" name="Ellipse 239"/>
            <p:cNvSpPr/>
            <p:nvPr/>
          </p:nvSpPr>
          <p:spPr bwMode="auto">
            <a:xfrm>
              <a:off x="2417686" y="4724171"/>
              <a:ext cx="792088" cy="7920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1" name="Arc 240"/>
            <p:cNvSpPr/>
            <p:nvPr/>
          </p:nvSpPr>
          <p:spPr bwMode="auto">
            <a:xfrm rot="8341027">
              <a:off x="2448868" y="4687442"/>
              <a:ext cx="792088" cy="66742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9" name="ZoneTexte 238"/>
            <p:cNvSpPr txBox="1"/>
            <p:nvPr/>
          </p:nvSpPr>
          <p:spPr>
            <a:xfrm>
              <a:off x="2447696" y="3944387"/>
              <a:ext cx="16636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800" dirty="0" smtClean="0"/>
                <a:t>..</a:t>
              </a:r>
              <a:endParaRPr lang="fr-FR" sz="8800" dirty="0"/>
            </a:p>
          </p:txBody>
        </p:sp>
      </p:grpSp>
      <p:grpSp>
        <p:nvGrpSpPr>
          <p:cNvPr id="247" name="Groupe 246"/>
          <p:cNvGrpSpPr/>
          <p:nvPr/>
        </p:nvGrpSpPr>
        <p:grpSpPr>
          <a:xfrm>
            <a:off x="5535896" y="3392328"/>
            <a:ext cx="1771083" cy="1986495"/>
            <a:chOff x="3227784" y="3251205"/>
            <a:chExt cx="1771083" cy="1986495"/>
          </a:xfrm>
        </p:grpSpPr>
        <p:grpSp>
          <p:nvGrpSpPr>
            <p:cNvPr id="248" name="Groupe 247"/>
            <p:cNvGrpSpPr/>
            <p:nvPr/>
          </p:nvGrpSpPr>
          <p:grpSpPr>
            <a:xfrm>
              <a:off x="3227784" y="4022042"/>
              <a:ext cx="829829" cy="1215658"/>
              <a:chOff x="3227784" y="4022042"/>
              <a:chExt cx="829829" cy="1215658"/>
            </a:xfrm>
          </p:grpSpPr>
          <p:sp>
            <p:nvSpPr>
              <p:cNvPr id="250" name="Ellipse 249"/>
              <p:cNvSpPr/>
              <p:nvPr/>
            </p:nvSpPr>
            <p:spPr bwMode="auto">
              <a:xfrm>
                <a:off x="3265525" y="4022042"/>
                <a:ext cx="792088" cy="79208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1" name="Arc 250"/>
              <p:cNvSpPr/>
              <p:nvPr/>
            </p:nvSpPr>
            <p:spPr bwMode="auto">
              <a:xfrm rot="19200000">
                <a:off x="3227784" y="4570278"/>
                <a:ext cx="792088" cy="667422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49" name="ZoneTexte 248"/>
            <p:cNvSpPr txBox="1"/>
            <p:nvPr/>
          </p:nvSpPr>
          <p:spPr>
            <a:xfrm>
              <a:off x="3335254" y="3251205"/>
              <a:ext cx="16636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800" dirty="0" smtClean="0"/>
                <a:t>..</a:t>
              </a:r>
              <a:endParaRPr lang="fr-FR" sz="88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908551" y="3419317"/>
            <a:ext cx="1733342" cy="1562925"/>
            <a:chOff x="3908551" y="3419317"/>
            <a:chExt cx="1733342" cy="1562925"/>
          </a:xfrm>
        </p:grpSpPr>
        <p:grpSp>
          <p:nvGrpSpPr>
            <p:cNvPr id="242" name="Groupe 241"/>
            <p:cNvGrpSpPr/>
            <p:nvPr/>
          </p:nvGrpSpPr>
          <p:grpSpPr>
            <a:xfrm>
              <a:off x="3908551" y="3419317"/>
              <a:ext cx="1733342" cy="1562925"/>
              <a:chOff x="3265525" y="3251205"/>
              <a:chExt cx="1733342" cy="1562925"/>
            </a:xfrm>
          </p:grpSpPr>
          <p:sp>
            <p:nvSpPr>
              <p:cNvPr id="245" name="Ellipse 244"/>
              <p:cNvSpPr/>
              <p:nvPr/>
            </p:nvSpPr>
            <p:spPr bwMode="auto">
              <a:xfrm>
                <a:off x="3265525" y="4022042"/>
                <a:ext cx="792088" cy="792088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4" name="ZoneTexte 243"/>
              <p:cNvSpPr txBox="1"/>
              <p:nvPr/>
            </p:nvSpPr>
            <p:spPr>
              <a:xfrm>
                <a:off x="3335254" y="3251205"/>
                <a:ext cx="166361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800" dirty="0" smtClean="0"/>
                  <a:t>..</a:t>
                </a:r>
                <a:endParaRPr lang="fr-FR" sz="8800" dirty="0"/>
              </a:p>
            </p:txBody>
          </p:sp>
        </p:grpSp>
        <p:cxnSp>
          <p:nvCxnSpPr>
            <p:cNvPr id="13" name="Connecteur droit 12"/>
            <p:cNvCxnSpPr/>
            <p:nvPr/>
          </p:nvCxnSpPr>
          <p:spPr bwMode="auto">
            <a:xfrm>
              <a:off x="4024550" y="4735614"/>
              <a:ext cx="560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ectangle 13"/>
          <p:cNvSpPr/>
          <p:nvPr/>
        </p:nvSpPr>
        <p:spPr bwMode="auto">
          <a:xfrm>
            <a:off x="471152" y="6228606"/>
            <a:ext cx="1278798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1749950" y="6228606"/>
            <a:ext cx="1278798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3042000" y="6228606"/>
            <a:ext cx="1278798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4320468" y="6228606"/>
            <a:ext cx="1278798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5607890" y="6228606"/>
            <a:ext cx="1278798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47314" t="47463" r="46852" b="45304"/>
          <a:stretch/>
        </p:blipFill>
        <p:spPr>
          <a:xfrm>
            <a:off x="2016403" y="6838957"/>
            <a:ext cx="800744" cy="615836"/>
          </a:xfrm>
          <a:prstGeom prst="rect">
            <a:avLst/>
          </a:prstGeom>
        </p:spPr>
      </p:pic>
      <p:pic>
        <p:nvPicPr>
          <p:cNvPr id="292" name="Image 291"/>
          <p:cNvPicPr>
            <a:picLocks noChangeAspect="1"/>
          </p:cNvPicPr>
          <p:nvPr/>
        </p:nvPicPr>
        <p:blipFill rotWithShape="1">
          <a:blip r:embed="rId2"/>
          <a:srcRect l="38107" t="47463" r="56148" b="45118"/>
          <a:stretch/>
        </p:blipFill>
        <p:spPr>
          <a:xfrm>
            <a:off x="1850201" y="7494481"/>
            <a:ext cx="788573" cy="631583"/>
          </a:xfrm>
          <a:prstGeom prst="rect">
            <a:avLst/>
          </a:prstGeom>
        </p:spPr>
      </p:pic>
      <p:pic>
        <p:nvPicPr>
          <p:cNvPr id="293" name="Image 292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1012369" y="7500082"/>
            <a:ext cx="720080" cy="583598"/>
          </a:xfrm>
          <a:prstGeom prst="rect">
            <a:avLst/>
          </a:prstGeom>
        </p:spPr>
      </p:pic>
      <p:pic>
        <p:nvPicPr>
          <p:cNvPr id="294" name="Image 293"/>
          <p:cNvPicPr>
            <a:picLocks noChangeAspect="1"/>
          </p:cNvPicPr>
          <p:nvPr/>
        </p:nvPicPr>
        <p:blipFill rotWithShape="1">
          <a:blip r:embed="rId2"/>
          <a:srcRect l="24818" t="47463" r="70126" b="45720"/>
          <a:stretch/>
        </p:blipFill>
        <p:spPr>
          <a:xfrm>
            <a:off x="1049357" y="6856653"/>
            <a:ext cx="693967" cy="580445"/>
          </a:xfrm>
          <a:prstGeom prst="rect">
            <a:avLst/>
          </a:prstGeom>
        </p:spPr>
      </p:pic>
      <p:pic>
        <p:nvPicPr>
          <p:cNvPr id="295" name="Image 294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1029870" y="8098808"/>
            <a:ext cx="720080" cy="583598"/>
          </a:xfrm>
          <a:prstGeom prst="rect">
            <a:avLst/>
          </a:prstGeom>
        </p:spPr>
      </p:pic>
      <p:pic>
        <p:nvPicPr>
          <p:cNvPr id="296" name="Image 295"/>
          <p:cNvPicPr>
            <a:picLocks noChangeAspect="1"/>
          </p:cNvPicPr>
          <p:nvPr/>
        </p:nvPicPr>
        <p:blipFill rotWithShape="1">
          <a:blip r:embed="rId2"/>
          <a:srcRect l="38107" t="47463" r="56148" b="45118"/>
          <a:stretch/>
        </p:blipFill>
        <p:spPr>
          <a:xfrm>
            <a:off x="930963" y="8714354"/>
            <a:ext cx="788573" cy="631583"/>
          </a:xfrm>
          <a:prstGeom prst="rect">
            <a:avLst/>
          </a:prstGeom>
        </p:spPr>
      </p:pic>
      <p:pic>
        <p:nvPicPr>
          <p:cNvPr id="297" name="Image 296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2021652" y="8738346"/>
            <a:ext cx="720080" cy="583598"/>
          </a:xfrm>
          <a:prstGeom prst="rect">
            <a:avLst/>
          </a:prstGeom>
        </p:spPr>
      </p:pic>
      <p:pic>
        <p:nvPicPr>
          <p:cNvPr id="298" name="Image 297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2025242" y="8148951"/>
            <a:ext cx="720080" cy="583598"/>
          </a:xfrm>
          <a:prstGeom prst="rect">
            <a:avLst/>
          </a:prstGeom>
        </p:spPr>
      </p:pic>
      <p:pic>
        <p:nvPicPr>
          <p:cNvPr id="299" name="Image 298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3311150" y="6831812"/>
            <a:ext cx="720080" cy="583598"/>
          </a:xfrm>
          <a:prstGeom prst="rect">
            <a:avLst/>
          </a:prstGeom>
        </p:spPr>
      </p:pic>
      <p:pic>
        <p:nvPicPr>
          <p:cNvPr id="300" name="Image 299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3304470" y="7492644"/>
            <a:ext cx="720080" cy="583598"/>
          </a:xfrm>
          <a:prstGeom prst="rect">
            <a:avLst/>
          </a:prstGeom>
        </p:spPr>
      </p:pic>
      <p:pic>
        <p:nvPicPr>
          <p:cNvPr id="301" name="Image 300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3343363" y="8161831"/>
            <a:ext cx="720080" cy="583598"/>
          </a:xfrm>
          <a:prstGeom prst="rect">
            <a:avLst/>
          </a:prstGeom>
        </p:spPr>
      </p:pic>
      <p:pic>
        <p:nvPicPr>
          <p:cNvPr id="302" name="Image 301"/>
          <p:cNvPicPr>
            <a:picLocks noChangeAspect="1"/>
          </p:cNvPicPr>
          <p:nvPr/>
        </p:nvPicPr>
        <p:blipFill rotWithShape="1">
          <a:blip r:embed="rId2"/>
          <a:srcRect l="24818" t="47463" r="70126" b="45720"/>
          <a:stretch/>
        </p:blipFill>
        <p:spPr>
          <a:xfrm>
            <a:off x="3390026" y="8778967"/>
            <a:ext cx="693967" cy="580445"/>
          </a:xfrm>
          <a:prstGeom prst="rect">
            <a:avLst/>
          </a:prstGeom>
        </p:spPr>
      </p:pic>
      <p:pic>
        <p:nvPicPr>
          <p:cNvPr id="304" name="Image 303"/>
          <p:cNvPicPr>
            <a:picLocks noChangeAspect="1"/>
          </p:cNvPicPr>
          <p:nvPr/>
        </p:nvPicPr>
        <p:blipFill rotWithShape="1">
          <a:blip r:embed="rId2"/>
          <a:srcRect l="38107" t="47463" r="56148" b="45118"/>
          <a:stretch/>
        </p:blipFill>
        <p:spPr>
          <a:xfrm>
            <a:off x="4495101" y="7533864"/>
            <a:ext cx="788573" cy="631583"/>
          </a:xfrm>
          <a:prstGeom prst="rect">
            <a:avLst/>
          </a:prstGeom>
        </p:spPr>
      </p:pic>
      <p:pic>
        <p:nvPicPr>
          <p:cNvPr id="305" name="Image 304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4666552" y="8777729"/>
            <a:ext cx="720080" cy="583598"/>
          </a:xfrm>
          <a:prstGeom prst="rect">
            <a:avLst/>
          </a:prstGeom>
        </p:spPr>
      </p:pic>
      <p:pic>
        <p:nvPicPr>
          <p:cNvPr id="306" name="Image 305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4670142" y="8188334"/>
            <a:ext cx="720080" cy="583598"/>
          </a:xfrm>
          <a:prstGeom prst="rect">
            <a:avLst/>
          </a:prstGeom>
        </p:spPr>
      </p:pic>
      <p:pic>
        <p:nvPicPr>
          <p:cNvPr id="307" name="Image 306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5956050" y="6871195"/>
            <a:ext cx="720080" cy="583598"/>
          </a:xfrm>
          <a:prstGeom prst="rect">
            <a:avLst/>
          </a:prstGeom>
        </p:spPr>
      </p:pic>
      <p:pic>
        <p:nvPicPr>
          <p:cNvPr id="309" name="Image 308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5988263" y="8201214"/>
            <a:ext cx="720080" cy="583598"/>
          </a:xfrm>
          <a:prstGeom prst="rect">
            <a:avLst/>
          </a:prstGeom>
        </p:spPr>
      </p:pic>
      <p:pic>
        <p:nvPicPr>
          <p:cNvPr id="310" name="Image 309"/>
          <p:cNvPicPr>
            <a:picLocks noChangeAspect="1"/>
          </p:cNvPicPr>
          <p:nvPr/>
        </p:nvPicPr>
        <p:blipFill rotWithShape="1">
          <a:blip r:embed="rId2"/>
          <a:srcRect l="24818" t="47463" r="70126" b="45720"/>
          <a:stretch/>
        </p:blipFill>
        <p:spPr>
          <a:xfrm>
            <a:off x="6034926" y="8818350"/>
            <a:ext cx="693967" cy="580445"/>
          </a:xfrm>
          <a:prstGeom prst="rect">
            <a:avLst/>
          </a:prstGeom>
        </p:spPr>
      </p:pic>
      <p:pic>
        <p:nvPicPr>
          <p:cNvPr id="311" name="Image 310"/>
          <p:cNvPicPr>
            <a:picLocks noChangeAspect="1"/>
          </p:cNvPicPr>
          <p:nvPr/>
        </p:nvPicPr>
        <p:blipFill rotWithShape="1">
          <a:blip r:embed="rId2"/>
          <a:srcRect l="31809" t="47463" r="62945" b="45682"/>
          <a:stretch/>
        </p:blipFill>
        <p:spPr>
          <a:xfrm>
            <a:off x="4700639" y="6832495"/>
            <a:ext cx="720080" cy="583598"/>
          </a:xfrm>
          <a:prstGeom prst="rect">
            <a:avLst/>
          </a:prstGeom>
        </p:spPr>
      </p:pic>
      <p:pic>
        <p:nvPicPr>
          <p:cNvPr id="312" name="Image 311"/>
          <p:cNvPicPr>
            <a:picLocks noChangeAspect="1"/>
          </p:cNvPicPr>
          <p:nvPr/>
        </p:nvPicPr>
        <p:blipFill rotWithShape="1">
          <a:blip r:embed="rId2"/>
          <a:srcRect l="38107" t="47463" r="56148" b="45118"/>
          <a:stretch/>
        </p:blipFill>
        <p:spPr>
          <a:xfrm>
            <a:off x="5832341" y="7544997"/>
            <a:ext cx="788573" cy="63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eeform 2"/>
          <p:cNvSpPr>
            <a:spLocks/>
          </p:cNvSpPr>
          <p:nvPr/>
        </p:nvSpPr>
        <p:spPr bwMode="auto">
          <a:xfrm>
            <a:off x="6200775" y="1731963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6" name="Freeform 3"/>
          <p:cNvSpPr>
            <a:spLocks/>
          </p:cNvSpPr>
          <p:nvPr/>
        </p:nvSpPr>
        <p:spPr bwMode="auto">
          <a:xfrm>
            <a:off x="6507163" y="1463675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7" name="Freeform 4"/>
          <p:cNvSpPr>
            <a:spLocks/>
          </p:cNvSpPr>
          <p:nvPr/>
        </p:nvSpPr>
        <p:spPr bwMode="auto">
          <a:xfrm>
            <a:off x="6502400" y="1489075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8" name="Freeform 5"/>
          <p:cNvSpPr>
            <a:spLocks/>
          </p:cNvSpPr>
          <p:nvPr/>
        </p:nvSpPr>
        <p:spPr bwMode="auto">
          <a:xfrm>
            <a:off x="6499225" y="1492250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6473825" y="1463675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0" name="Freeform 7"/>
          <p:cNvSpPr>
            <a:spLocks/>
          </p:cNvSpPr>
          <p:nvPr/>
        </p:nvSpPr>
        <p:spPr bwMode="auto">
          <a:xfrm>
            <a:off x="6473825" y="1476375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46100" y="1522413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N°19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4 modes de communication 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522288" y="1504950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944563" y="3105150"/>
            <a:ext cx="1914525" cy="181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>
                <a:solidFill>
                  <a:schemeClr val="accent2"/>
                </a:solidFill>
              </a:rPr>
              <a:t>Magistrale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Méthode explicative,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Théorie,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Concept, 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Faits,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Chiffres.</a:t>
            </a:r>
          </a:p>
          <a:p>
            <a:pPr algn="ctr"/>
            <a:endParaRPr lang="fr-FR" altLang="fr-FR" sz="1600">
              <a:solidFill>
                <a:schemeClr val="accent2"/>
              </a:solidFill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960438" y="7372350"/>
            <a:ext cx="1733550" cy="2057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>
                <a:solidFill>
                  <a:schemeClr val="accent2"/>
                </a:solidFill>
              </a:rPr>
              <a:t>Démonstrative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Situation de départ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1er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2ème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3ème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……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En conclusion</a:t>
            </a:r>
          </a:p>
          <a:p>
            <a:pPr algn="ctr"/>
            <a:endParaRPr lang="fr-FR" altLang="fr-FR" sz="1600">
              <a:solidFill>
                <a:schemeClr val="accent2"/>
              </a:solidFill>
            </a:endParaRP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4203700" y="7389813"/>
            <a:ext cx="2070100" cy="2057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>
                <a:solidFill>
                  <a:schemeClr val="accent2"/>
                </a:solidFill>
              </a:rPr>
              <a:t>Participative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Méthode </a:t>
            </a:r>
            <a:br>
              <a:rPr lang="fr-FR" altLang="fr-FR" sz="1600">
                <a:solidFill>
                  <a:schemeClr val="accent2"/>
                </a:solidFill>
              </a:rPr>
            </a:br>
            <a:r>
              <a:rPr lang="fr-FR" altLang="fr-FR" sz="1600">
                <a:solidFill>
                  <a:schemeClr val="accent2"/>
                </a:solidFill>
              </a:rPr>
              <a:t>expérimentale,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Faire faire,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Histoire dont votre </a:t>
            </a:r>
            <a:br>
              <a:rPr lang="fr-FR" altLang="fr-FR" sz="1600">
                <a:solidFill>
                  <a:schemeClr val="accent2"/>
                </a:solidFill>
              </a:rPr>
            </a:br>
            <a:r>
              <a:rPr lang="fr-FR" altLang="fr-FR" sz="1600">
                <a:solidFill>
                  <a:schemeClr val="accent2"/>
                </a:solidFill>
              </a:rPr>
              <a:t>interlocuteur est le héros.</a:t>
            </a:r>
          </a:p>
          <a:p>
            <a:pPr algn="ctr"/>
            <a:endParaRPr lang="fr-FR" altLang="fr-FR" sz="1600">
              <a:solidFill>
                <a:schemeClr val="accent2"/>
              </a:solidFill>
            </a:endParaRP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4279900" y="3122613"/>
            <a:ext cx="2049463" cy="1812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>
                <a:solidFill>
                  <a:schemeClr val="accent2"/>
                </a:solidFill>
              </a:rPr>
              <a:t>Découverte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Interrogatif </a:t>
            </a:r>
            <a:br>
              <a:rPr lang="fr-FR" altLang="fr-FR" sz="1600">
                <a:solidFill>
                  <a:schemeClr val="accent2"/>
                </a:solidFill>
              </a:rPr>
            </a:br>
            <a:r>
              <a:rPr lang="fr-FR" altLang="fr-FR" sz="1600">
                <a:solidFill>
                  <a:schemeClr val="accent2"/>
                </a:solidFill>
              </a:rPr>
              <a:t>(Qui, Quoi,</a:t>
            </a:r>
            <a:br>
              <a:rPr lang="fr-FR" altLang="fr-FR" sz="1600">
                <a:solidFill>
                  <a:schemeClr val="accent2"/>
                </a:solidFill>
              </a:rPr>
            </a:br>
            <a:r>
              <a:rPr lang="fr-FR" altLang="fr-FR" sz="1600">
                <a:solidFill>
                  <a:schemeClr val="accent2"/>
                </a:solidFill>
              </a:rPr>
              <a:t>Comment, Pourquoi, </a:t>
            </a:r>
            <a:br>
              <a:rPr lang="fr-FR" altLang="fr-FR" sz="1600">
                <a:solidFill>
                  <a:schemeClr val="accent2"/>
                </a:solidFill>
              </a:rPr>
            </a:br>
            <a:r>
              <a:rPr lang="fr-FR" altLang="fr-FR" sz="1600">
                <a:solidFill>
                  <a:schemeClr val="accent2"/>
                </a:solidFill>
              </a:rPr>
              <a:t>Où …),</a:t>
            </a:r>
          </a:p>
          <a:p>
            <a:pPr algn="ctr"/>
            <a:r>
              <a:rPr lang="fr-FR" altLang="fr-FR" sz="1600">
                <a:solidFill>
                  <a:schemeClr val="accent2"/>
                </a:solidFill>
              </a:rPr>
              <a:t>Métaphore.</a:t>
            </a:r>
          </a:p>
          <a:p>
            <a:pPr algn="ctr"/>
            <a:endParaRPr lang="fr-FR" altLang="fr-FR" sz="1600">
              <a:solidFill>
                <a:schemeClr val="accent2"/>
              </a:solidFill>
            </a:endParaRPr>
          </a:p>
        </p:txBody>
      </p:sp>
      <p:sp>
        <p:nvSpPr>
          <p:cNvPr id="36877" name="WordArt 14"/>
          <p:cNvSpPr>
            <a:spLocks noChangeArrowheads="1" noChangeShapeType="1" noTextEdit="1"/>
          </p:cNvSpPr>
          <p:nvPr/>
        </p:nvSpPr>
        <p:spPr bwMode="auto">
          <a:xfrm>
            <a:off x="1171575" y="501332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6878" name="WordArt 15"/>
          <p:cNvSpPr>
            <a:spLocks noChangeArrowheads="1" noChangeShapeType="1" noTextEdit="1"/>
          </p:cNvSpPr>
          <p:nvPr/>
        </p:nvSpPr>
        <p:spPr bwMode="auto">
          <a:xfrm>
            <a:off x="1098550" y="658812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6879" name="WordArt 16"/>
          <p:cNvSpPr>
            <a:spLocks noChangeArrowheads="1" noChangeShapeType="1" noTextEdit="1"/>
          </p:cNvSpPr>
          <p:nvPr/>
        </p:nvSpPr>
        <p:spPr bwMode="auto">
          <a:xfrm>
            <a:off x="5538788" y="66436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6880" name="WordArt 17"/>
          <p:cNvSpPr>
            <a:spLocks noChangeArrowheads="1" noChangeShapeType="1" noTextEdit="1"/>
          </p:cNvSpPr>
          <p:nvPr/>
        </p:nvSpPr>
        <p:spPr bwMode="auto">
          <a:xfrm>
            <a:off x="5505450" y="501173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2252663" y="5084763"/>
            <a:ext cx="156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latin typeface="Arial" panose="020B0604020202020204" pitchFamily="34" charset="0"/>
              </a:rPr>
              <a:t>Logique</a:t>
            </a:r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2179638" y="6767513"/>
            <a:ext cx="143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latin typeface="Arial" panose="020B0604020202020204" pitchFamily="34" charset="0"/>
              </a:rPr>
              <a:t>Structuré</a:t>
            </a:r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4270375" y="5011738"/>
            <a:ext cx="98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>
                <a:latin typeface="Arial" panose="020B0604020202020204" pitchFamily="34" charset="0"/>
              </a:rPr>
              <a:t>Créatif</a:t>
            </a:r>
          </a:p>
        </p:txBody>
      </p:sp>
      <p:sp>
        <p:nvSpPr>
          <p:cNvPr id="36884" name="Rectangle 21"/>
          <p:cNvSpPr>
            <a:spLocks noChangeArrowheads="1"/>
          </p:cNvSpPr>
          <p:nvPr/>
        </p:nvSpPr>
        <p:spPr bwMode="auto">
          <a:xfrm>
            <a:off x="4318000" y="6823075"/>
            <a:ext cx="973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2000" b="1">
                <a:latin typeface="Arial" panose="020B0604020202020204" pitchFamily="34" charset="0"/>
              </a:rPr>
              <a:t>Emotif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2"/>
          <p:cNvSpPr>
            <a:spLocks/>
          </p:cNvSpPr>
          <p:nvPr/>
        </p:nvSpPr>
        <p:spPr bwMode="auto">
          <a:xfrm>
            <a:off x="6230938" y="1550988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" name="Freeform 3"/>
          <p:cNvSpPr>
            <a:spLocks/>
          </p:cNvSpPr>
          <p:nvPr/>
        </p:nvSpPr>
        <p:spPr bwMode="auto">
          <a:xfrm>
            <a:off x="6537325" y="128270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6532563" y="1308100"/>
            <a:ext cx="4762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6529388" y="131127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9" name="Freeform 6"/>
          <p:cNvSpPr>
            <a:spLocks/>
          </p:cNvSpPr>
          <p:nvPr/>
        </p:nvSpPr>
        <p:spPr bwMode="auto">
          <a:xfrm>
            <a:off x="6503988" y="1282700"/>
            <a:ext cx="1587" cy="1588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6503988" y="129540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76263" y="134143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N°02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 profil d’un collaborateur</a:t>
            </a:r>
          </a:p>
        </p:txBody>
      </p:sp>
      <p:grpSp>
        <p:nvGrpSpPr>
          <p:cNvPr id="16392" name="Group 361"/>
          <p:cNvGrpSpPr>
            <a:grpSpLocks/>
          </p:cNvGrpSpPr>
          <p:nvPr/>
        </p:nvGrpSpPr>
        <p:grpSpPr bwMode="auto">
          <a:xfrm>
            <a:off x="1435100" y="6540500"/>
            <a:ext cx="5694363" cy="4478338"/>
            <a:chOff x="1767" y="4715"/>
            <a:chExt cx="3587" cy="2821"/>
          </a:xfrm>
        </p:grpSpPr>
        <p:sp>
          <p:nvSpPr>
            <p:cNvPr id="16449" name="Rectangle 362"/>
            <p:cNvSpPr>
              <a:spLocks noChangeAspect="1" noChangeArrowheads="1"/>
            </p:cNvSpPr>
            <p:nvPr/>
          </p:nvSpPr>
          <p:spPr bwMode="auto">
            <a:xfrm>
              <a:off x="2286" y="6255"/>
              <a:ext cx="2597" cy="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0" name="Freeform 363"/>
            <p:cNvSpPr>
              <a:spLocks noChangeAspect="1"/>
            </p:cNvSpPr>
            <p:nvPr/>
          </p:nvSpPr>
          <p:spPr bwMode="auto">
            <a:xfrm>
              <a:off x="2489" y="5133"/>
              <a:ext cx="1544" cy="817"/>
            </a:xfrm>
            <a:custGeom>
              <a:avLst/>
              <a:gdLst>
                <a:gd name="T0" fmla="*/ 0 w 3700"/>
                <a:gd name="T1" fmla="*/ 150 h 1852"/>
                <a:gd name="T2" fmla="*/ 2 w 3700"/>
                <a:gd name="T3" fmla="*/ 129 h 1852"/>
                <a:gd name="T4" fmla="*/ 7 w 3700"/>
                <a:gd name="T5" fmla="*/ 109 h 1852"/>
                <a:gd name="T6" fmla="*/ 11 w 3700"/>
                <a:gd name="T7" fmla="*/ 94 h 1852"/>
                <a:gd name="T8" fmla="*/ 17 w 3700"/>
                <a:gd name="T9" fmla="*/ 79 h 1852"/>
                <a:gd name="T10" fmla="*/ 23 w 3700"/>
                <a:gd name="T11" fmla="*/ 67 h 1852"/>
                <a:gd name="T12" fmla="*/ 30 w 3700"/>
                <a:gd name="T13" fmla="*/ 56 h 1852"/>
                <a:gd name="T14" fmla="*/ 36 w 3700"/>
                <a:gd name="T15" fmla="*/ 49 h 1852"/>
                <a:gd name="T16" fmla="*/ 42 w 3700"/>
                <a:gd name="T17" fmla="*/ 41 h 1852"/>
                <a:gd name="T18" fmla="*/ 50 w 3700"/>
                <a:gd name="T19" fmla="*/ 33 h 1852"/>
                <a:gd name="T20" fmla="*/ 58 w 3700"/>
                <a:gd name="T21" fmla="*/ 27 h 1852"/>
                <a:gd name="T22" fmla="*/ 67 w 3700"/>
                <a:gd name="T23" fmla="*/ 20 h 1852"/>
                <a:gd name="T24" fmla="*/ 77 w 3700"/>
                <a:gd name="T25" fmla="*/ 15 h 1852"/>
                <a:gd name="T26" fmla="*/ 89 w 3700"/>
                <a:gd name="T27" fmla="*/ 9 h 1852"/>
                <a:gd name="T28" fmla="*/ 99 w 3700"/>
                <a:gd name="T29" fmla="*/ 6 h 1852"/>
                <a:gd name="T30" fmla="*/ 109 w 3700"/>
                <a:gd name="T31" fmla="*/ 3 h 1852"/>
                <a:gd name="T32" fmla="*/ 118 w 3700"/>
                <a:gd name="T33" fmla="*/ 1 h 1852"/>
                <a:gd name="T34" fmla="*/ 129 w 3700"/>
                <a:gd name="T35" fmla="*/ 0 h 1852"/>
                <a:gd name="T36" fmla="*/ 140 w 3700"/>
                <a:gd name="T37" fmla="*/ 0 h 1852"/>
                <a:gd name="T38" fmla="*/ 155 w 3700"/>
                <a:gd name="T39" fmla="*/ 2 h 1852"/>
                <a:gd name="T40" fmla="*/ 168 w 3700"/>
                <a:gd name="T41" fmla="*/ 5 h 1852"/>
                <a:gd name="T42" fmla="*/ 180 w 3700"/>
                <a:gd name="T43" fmla="*/ 9 h 1852"/>
                <a:gd name="T44" fmla="*/ 189 w 3700"/>
                <a:gd name="T45" fmla="*/ 12 h 1852"/>
                <a:gd name="T46" fmla="*/ 195 w 3700"/>
                <a:gd name="T47" fmla="*/ 16 h 1852"/>
                <a:gd name="T48" fmla="*/ 203 w 3700"/>
                <a:gd name="T49" fmla="*/ 21 h 1852"/>
                <a:gd name="T50" fmla="*/ 213 w 3700"/>
                <a:gd name="T51" fmla="*/ 28 h 1852"/>
                <a:gd name="T52" fmla="*/ 221 w 3700"/>
                <a:gd name="T53" fmla="*/ 34 h 1852"/>
                <a:gd name="T54" fmla="*/ 225 w 3700"/>
                <a:gd name="T55" fmla="*/ 39 h 1852"/>
                <a:gd name="T56" fmla="*/ 232 w 3700"/>
                <a:gd name="T57" fmla="*/ 46 h 1852"/>
                <a:gd name="T58" fmla="*/ 237 w 3700"/>
                <a:gd name="T59" fmla="*/ 54 h 1852"/>
                <a:gd name="T60" fmla="*/ 244 w 3700"/>
                <a:gd name="T61" fmla="*/ 64 h 1852"/>
                <a:gd name="T62" fmla="*/ 252 w 3700"/>
                <a:gd name="T63" fmla="*/ 78 h 1852"/>
                <a:gd name="T64" fmla="*/ 255 w 3700"/>
                <a:gd name="T65" fmla="*/ 88 h 1852"/>
                <a:gd name="T66" fmla="*/ 258 w 3700"/>
                <a:gd name="T67" fmla="*/ 96 h 1852"/>
                <a:gd name="T68" fmla="*/ 261 w 3700"/>
                <a:gd name="T69" fmla="*/ 104 h 1852"/>
                <a:gd name="T70" fmla="*/ 265 w 3700"/>
                <a:gd name="T71" fmla="*/ 117 h 1852"/>
                <a:gd name="T72" fmla="*/ 267 w 3700"/>
                <a:gd name="T73" fmla="*/ 127 h 1852"/>
                <a:gd name="T74" fmla="*/ 268 w 3700"/>
                <a:gd name="T75" fmla="*/ 139 h 1852"/>
                <a:gd name="T76" fmla="*/ 269 w 3700"/>
                <a:gd name="T77" fmla="*/ 150 h 1852"/>
                <a:gd name="T78" fmla="*/ 269 w 3700"/>
                <a:gd name="T79" fmla="*/ 159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51" name="Rectangle 364"/>
            <p:cNvSpPr>
              <a:spLocks noChangeAspect="1" noChangeArrowheads="1"/>
            </p:cNvSpPr>
            <p:nvPr/>
          </p:nvSpPr>
          <p:spPr bwMode="auto">
            <a:xfrm>
              <a:off x="1917" y="5909"/>
              <a:ext cx="3215" cy="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grpSp>
          <p:nvGrpSpPr>
            <p:cNvPr id="16452" name="Group 365"/>
            <p:cNvGrpSpPr>
              <a:grpSpLocks noChangeAspect="1"/>
            </p:cNvGrpSpPr>
            <p:nvPr/>
          </p:nvGrpSpPr>
          <p:grpSpPr bwMode="auto">
            <a:xfrm>
              <a:off x="2663" y="5121"/>
              <a:ext cx="779" cy="730"/>
              <a:chOff x="1727" y="2744"/>
              <a:chExt cx="489" cy="428"/>
            </a:xfrm>
          </p:grpSpPr>
          <p:sp>
            <p:nvSpPr>
              <p:cNvPr id="16505" name="Text Box 366"/>
              <p:cNvSpPr txBox="1">
                <a:spLocks noChangeAspect="1" noChangeArrowheads="1"/>
              </p:cNvSpPr>
              <p:nvPr/>
            </p:nvSpPr>
            <p:spPr bwMode="auto">
              <a:xfrm>
                <a:off x="2055" y="2744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1</a:t>
                </a:r>
              </a:p>
            </p:txBody>
          </p:sp>
          <p:sp>
            <p:nvSpPr>
              <p:cNvPr id="16506" name="Text Box 367"/>
              <p:cNvSpPr txBox="1">
                <a:spLocks noChangeAspect="1" noChangeArrowheads="1"/>
              </p:cNvSpPr>
              <p:nvPr/>
            </p:nvSpPr>
            <p:spPr bwMode="auto">
              <a:xfrm>
                <a:off x="1900" y="2811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2</a:t>
                </a:r>
              </a:p>
            </p:txBody>
          </p:sp>
          <p:sp>
            <p:nvSpPr>
              <p:cNvPr id="16507" name="Text Box 368"/>
              <p:cNvSpPr txBox="1">
                <a:spLocks noChangeAspect="1" noChangeArrowheads="1"/>
              </p:cNvSpPr>
              <p:nvPr/>
            </p:nvSpPr>
            <p:spPr bwMode="auto">
              <a:xfrm>
                <a:off x="1784" y="2926"/>
                <a:ext cx="16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3</a:t>
                </a:r>
              </a:p>
            </p:txBody>
          </p:sp>
          <p:sp>
            <p:nvSpPr>
              <p:cNvPr id="16508" name="Text Box 369"/>
              <p:cNvSpPr txBox="1">
                <a:spLocks noChangeAspect="1" noChangeArrowheads="1"/>
              </p:cNvSpPr>
              <p:nvPr/>
            </p:nvSpPr>
            <p:spPr bwMode="auto">
              <a:xfrm>
                <a:off x="1727" y="3081"/>
                <a:ext cx="16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000"/>
                  <a:t>4</a:t>
                </a:r>
              </a:p>
            </p:txBody>
          </p:sp>
        </p:grpSp>
        <p:sp>
          <p:nvSpPr>
            <p:cNvPr id="16453" name="Oval 370"/>
            <p:cNvSpPr>
              <a:spLocks noChangeAspect="1" noChangeArrowheads="1"/>
            </p:cNvSpPr>
            <p:nvPr/>
          </p:nvSpPr>
          <p:spPr bwMode="auto">
            <a:xfrm>
              <a:off x="2123" y="4925"/>
              <a:ext cx="2363" cy="246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4" name="Freeform 371"/>
            <p:cNvSpPr>
              <a:spLocks noChangeAspect="1"/>
            </p:cNvSpPr>
            <p:nvPr/>
          </p:nvSpPr>
          <p:spPr bwMode="auto">
            <a:xfrm>
              <a:off x="2339" y="5334"/>
              <a:ext cx="1542" cy="815"/>
            </a:xfrm>
            <a:custGeom>
              <a:avLst/>
              <a:gdLst>
                <a:gd name="T0" fmla="*/ 0 w 3700"/>
                <a:gd name="T1" fmla="*/ 148 h 1852"/>
                <a:gd name="T2" fmla="*/ 2 w 3700"/>
                <a:gd name="T3" fmla="*/ 128 h 1852"/>
                <a:gd name="T4" fmla="*/ 7 w 3700"/>
                <a:gd name="T5" fmla="*/ 108 h 1852"/>
                <a:gd name="T6" fmla="*/ 11 w 3700"/>
                <a:gd name="T7" fmla="*/ 93 h 1852"/>
                <a:gd name="T8" fmla="*/ 17 w 3700"/>
                <a:gd name="T9" fmla="*/ 79 h 1852"/>
                <a:gd name="T10" fmla="*/ 23 w 3700"/>
                <a:gd name="T11" fmla="*/ 67 h 1852"/>
                <a:gd name="T12" fmla="*/ 30 w 3700"/>
                <a:gd name="T13" fmla="*/ 56 h 1852"/>
                <a:gd name="T14" fmla="*/ 35 w 3700"/>
                <a:gd name="T15" fmla="*/ 48 h 1852"/>
                <a:gd name="T16" fmla="*/ 41 w 3700"/>
                <a:gd name="T17" fmla="*/ 41 h 1852"/>
                <a:gd name="T18" fmla="*/ 50 w 3700"/>
                <a:gd name="T19" fmla="*/ 33 h 1852"/>
                <a:gd name="T20" fmla="*/ 58 w 3700"/>
                <a:gd name="T21" fmla="*/ 27 h 1852"/>
                <a:gd name="T22" fmla="*/ 67 w 3700"/>
                <a:gd name="T23" fmla="*/ 20 h 1852"/>
                <a:gd name="T24" fmla="*/ 77 w 3700"/>
                <a:gd name="T25" fmla="*/ 15 h 1852"/>
                <a:gd name="T26" fmla="*/ 89 w 3700"/>
                <a:gd name="T27" fmla="*/ 9 h 1852"/>
                <a:gd name="T28" fmla="*/ 99 w 3700"/>
                <a:gd name="T29" fmla="*/ 6 h 1852"/>
                <a:gd name="T30" fmla="*/ 109 w 3700"/>
                <a:gd name="T31" fmla="*/ 3 h 1852"/>
                <a:gd name="T32" fmla="*/ 118 w 3700"/>
                <a:gd name="T33" fmla="*/ 1 h 1852"/>
                <a:gd name="T34" fmla="*/ 128 w 3700"/>
                <a:gd name="T35" fmla="*/ 0 h 1852"/>
                <a:gd name="T36" fmla="*/ 140 w 3700"/>
                <a:gd name="T37" fmla="*/ 0 h 1852"/>
                <a:gd name="T38" fmla="*/ 154 w 3700"/>
                <a:gd name="T39" fmla="*/ 2 h 1852"/>
                <a:gd name="T40" fmla="*/ 167 w 3700"/>
                <a:gd name="T41" fmla="*/ 5 h 1852"/>
                <a:gd name="T42" fmla="*/ 179 w 3700"/>
                <a:gd name="T43" fmla="*/ 9 h 1852"/>
                <a:gd name="T44" fmla="*/ 188 w 3700"/>
                <a:gd name="T45" fmla="*/ 12 h 1852"/>
                <a:gd name="T46" fmla="*/ 195 w 3700"/>
                <a:gd name="T47" fmla="*/ 16 h 1852"/>
                <a:gd name="T48" fmla="*/ 203 w 3700"/>
                <a:gd name="T49" fmla="*/ 21 h 1852"/>
                <a:gd name="T50" fmla="*/ 212 w 3700"/>
                <a:gd name="T51" fmla="*/ 28 h 1852"/>
                <a:gd name="T52" fmla="*/ 220 w 3700"/>
                <a:gd name="T53" fmla="*/ 34 h 1852"/>
                <a:gd name="T54" fmla="*/ 225 w 3700"/>
                <a:gd name="T55" fmla="*/ 39 h 1852"/>
                <a:gd name="T56" fmla="*/ 231 w 3700"/>
                <a:gd name="T57" fmla="*/ 45 h 1852"/>
                <a:gd name="T58" fmla="*/ 237 w 3700"/>
                <a:gd name="T59" fmla="*/ 54 h 1852"/>
                <a:gd name="T60" fmla="*/ 243 w 3700"/>
                <a:gd name="T61" fmla="*/ 63 h 1852"/>
                <a:gd name="T62" fmla="*/ 250 w 3700"/>
                <a:gd name="T63" fmla="*/ 77 h 1852"/>
                <a:gd name="T64" fmla="*/ 254 w 3700"/>
                <a:gd name="T65" fmla="*/ 87 h 1852"/>
                <a:gd name="T66" fmla="*/ 258 w 3700"/>
                <a:gd name="T67" fmla="*/ 95 h 1852"/>
                <a:gd name="T68" fmla="*/ 260 w 3700"/>
                <a:gd name="T69" fmla="*/ 103 h 1852"/>
                <a:gd name="T70" fmla="*/ 263 w 3700"/>
                <a:gd name="T71" fmla="*/ 116 h 1852"/>
                <a:gd name="T72" fmla="*/ 265 w 3700"/>
                <a:gd name="T73" fmla="*/ 126 h 1852"/>
                <a:gd name="T74" fmla="*/ 267 w 3700"/>
                <a:gd name="T75" fmla="*/ 138 h 1852"/>
                <a:gd name="T76" fmla="*/ 268 w 3700"/>
                <a:gd name="T77" fmla="*/ 149 h 1852"/>
                <a:gd name="T78" fmla="*/ 268 w 3700"/>
                <a:gd name="T79" fmla="*/ 158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55" name="Oval 372"/>
            <p:cNvSpPr>
              <a:spLocks noChangeAspect="1" noChangeArrowheads="1"/>
            </p:cNvSpPr>
            <p:nvPr/>
          </p:nvSpPr>
          <p:spPr bwMode="auto">
            <a:xfrm>
              <a:off x="2182" y="4986"/>
              <a:ext cx="2246" cy="234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6" name="Oval 373"/>
            <p:cNvSpPr>
              <a:spLocks noChangeAspect="1" noChangeArrowheads="1"/>
            </p:cNvSpPr>
            <p:nvPr/>
          </p:nvSpPr>
          <p:spPr bwMode="auto">
            <a:xfrm>
              <a:off x="2242" y="5047"/>
              <a:ext cx="2127" cy="2217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7" name="Oval 374"/>
            <p:cNvSpPr>
              <a:spLocks noChangeAspect="1" noChangeArrowheads="1"/>
            </p:cNvSpPr>
            <p:nvPr/>
          </p:nvSpPr>
          <p:spPr bwMode="auto">
            <a:xfrm>
              <a:off x="2299" y="5108"/>
              <a:ext cx="2010" cy="209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8" name="Oval 375"/>
            <p:cNvSpPr>
              <a:spLocks noChangeAspect="1" noChangeArrowheads="1"/>
            </p:cNvSpPr>
            <p:nvPr/>
          </p:nvSpPr>
          <p:spPr bwMode="auto">
            <a:xfrm>
              <a:off x="2361" y="5170"/>
              <a:ext cx="1891" cy="1972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59" name="Oval 376"/>
            <p:cNvSpPr>
              <a:spLocks noChangeAspect="1" noChangeArrowheads="1"/>
            </p:cNvSpPr>
            <p:nvPr/>
          </p:nvSpPr>
          <p:spPr bwMode="auto">
            <a:xfrm>
              <a:off x="2418" y="5232"/>
              <a:ext cx="1776" cy="1848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0" name="Oval 377"/>
            <p:cNvSpPr>
              <a:spLocks noChangeAspect="1" noChangeArrowheads="1"/>
            </p:cNvSpPr>
            <p:nvPr/>
          </p:nvSpPr>
          <p:spPr bwMode="auto">
            <a:xfrm>
              <a:off x="2454" y="5269"/>
              <a:ext cx="1701" cy="177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1" name="Oval 378"/>
            <p:cNvSpPr>
              <a:spLocks noChangeAspect="1" noChangeArrowheads="1"/>
            </p:cNvSpPr>
            <p:nvPr/>
          </p:nvSpPr>
          <p:spPr bwMode="auto">
            <a:xfrm>
              <a:off x="2515" y="5331"/>
              <a:ext cx="1582" cy="1650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2" name="Oval 379"/>
            <p:cNvSpPr>
              <a:spLocks noChangeAspect="1" noChangeArrowheads="1"/>
            </p:cNvSpPr>
            <p:nvPr/>
          </p:nvSpPr>
          <p:spPr bwMode="auto">
            <a:xfrm>
              <a:off x="2573" y="5392"/>
              <a:ext cx="1465" cy="1528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3" name="Oval 380"/>
            <p:cNvSpPr>
              <a:spLocks noChangeAspect="1" noChangeArrowheads="1"/>
            </p:cNvSpPr>
            <p:nvPr/>
          </p:nvSpPr>
          <p:spPr bwMode="auto">
            <a:xfrm>
              <a:off x="2630" y="5454"/>
              <a:ext cx="1348" cy="1404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4" name="Oval 381"/>
            <p:cNvSpPr>
              <a:spLocks noChangeAspect="1" noChangeArrowheads="1"/>
            </p:cNvSpPr>
            <p:nvPr/>
          </p:nvSpPr>
          <p:spPr bwMode="auto">
            <a:xfrm>
              <a:off x="2690" y="5518"/>
              <a:ext cx="1229" cy="12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5" name="Oval 382"/>
            <p:cNvSpPr>
              <a:spLocks noChangeAspect="1" noChangeArrowheads="1"/>
            </p:cNvSpPr>
            <p:nvPr/>
          </p:nvSpPr>
          <p:spPr bwMode="auto">
            <a:xfrm>
              <a:off x="2727" y="5553"/>
              <a:ext cx="1158" cy="12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6" name="Oval 383"/>
            <p:cNvSpPr>
              <a:spLocks noChangeAspect="1" noChangeArrowheads="1"/>
            </p:cNvSpPr>
            <p:nvPr/>
          </p:nvSpPr>
          <p:spPr bwMode="auto">
            <a:xfrm>
              <a:off x="2784" y="5614"/>
              <a:ext cx="1042" cy="1085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7" name="Oval 384"/>
            <p:cNvSpPr>
              <a:spLocks noChangeAspect="1" noChangeArrowheads="1"/>
            </p:cNvSpPr>
            <p:nvPr/>
          </p:nvSpPr>
          <p:spPr bwMode="auto">
            <a:xfrm>
              <a:off x="2844" y="5676"/>
              <a:ext cx="922" cy="962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8" name="Oval 385"/>
            <p:cNvSpPr>
              <a:spLocks noChangeAspect="1" noChangeArrowheads="1"/>
            </p:cNvSpPr>
            <p:nvPr/>
          </p:nvSpPr>
          <p:spPr bwMode="auto">
            <a:xfrm>
              <a:off x="2904" y="5738"/>
              <a:ext cx="803" cy="838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69" name="Line 386"/>
            <p:cNvSpPr>
              <a:spLocks noChangeAspect="1" noChangeShapeType="1"/>
            </p:cNvSpPr>
            <p:nvPr/>
          </p:nvSpPr>
          <p:spPr bwMode="auto">
            <a:xfrm>
              <a:off x="3305" y="4815"/>
              <a:ext cx="0" cy="1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0" name="Line 387"/>
            <p:cNvSpPr>
              <a:spLocks noChangeAspect="1" noChangeShapeType="1"/>
            </p:cNvSpPr>
            <p:nvPr/>
          </p:nvSpPr>
          <p:spPr bwMode="auto">
            <a:xfrm rot="-2684117">
              <a:off x="2871" y="5017"/>
              <a:ext cx="0" cy="1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1" name="Line 388"/>
            <p:cNvSpPr>
              <a:spLocks noChangeAspect="1" noChangeShapeType="1"/>
            </p:cNvSpPr>
            <p:nvPr/>
          </p:nvSpPr>
          <p:spPr bwMode="auto">
            <a:xfrm rot="2715883">
              <a:off x="3746" y="5064"/>
              <a:ext cx="0" cy="1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2" name="Line 389"/>
            <p:cNvSpPr>
              <a:spLocks noChangeAspect="1" noChangeShapeType="1"/>
            </p:cNvSpPr>
            <p:nvPr/>
          </p:nvSpPr>
          <p:spPr bwMode="auto">
            <a:xfrm rot="17516677" flipH="1">
              <a:off x="2732" y="5287"/>
              <a:ext cx="0" cy="1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3" name="Line 390"/>
            <p:cNvSpPr>
              <a:spLocks noChangeAspect="1" noChangeShapeType="1"/>
            </p:cNvSpPr>
            <p:nvPr/>
          </p:nvSpPr>
          <p:spPr bwMode="auto">
            <a:xfrm rot="-1316677">
              <a:off x="3073" y="4872"/>
              <a:ext cx="0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4" name="Line 391"/>
            <p:cNvSpPr>
              <a:spLocks noChangeAspect="1" noChangeShapeType="1"/>
            </p:cNvSpPr>
            <p:nvPr/>
          </p:nvSpPr>
          <p:spPr bwMode="auto">
            <a:xfrm rot="1316677" flipH="1">
              <a:off x="3539" y="4872"/>
              <a:ext cx="0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5" name="Line 392"/>
            <p:cNvSpPr>
              <a:spLocks noChangeAspect="1" noChangeShapeType="1"/>
            </p:cNvSpPr>
            <p:nvPr/>
          </p:nvSpPr>
          <p:spPr bwMode="auto">
            <a:xfrm rot="4083323">
              <a:off x="3880" y="5284"/>
              <a:ext cx="0" cy="1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476" name="Text Box 393"/>
            <p:cNvSpPr txBox="1">
              <a:spLocks noChangeAspect="1" noChangeArrowheads="1"/>
            </p:cNvSpPr>
            <p:nvPr/>
          </p:nvSpPr>
          <p:spPr bwMode="auto">
            <a:xfrm>
              <a:off x="3207" y="4715"/>
              <a:ext cx="26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0%</a:t>
              </a:r>
            </a:p>
          </p:txBody>
        </p:sp>
        <p:sp>
          <p:nvSpPr>
            <p:cNvPr id="16477" name="Text Box 394"/>
            <p:cNvSpPr txBox="1">
              <a:spLocks noChangeAspect="1" noChangeArrowheads="1"/>
            </p:cNvSpPr>
            <p:nvPr/>
          </p:nvSpPr>
          <p:spPr bwMode="auto">
            <a:xfrm>
              <a:off x="4135" y="5149"/>
              <a:ext cx="2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50%</a:t>
              </a:r>
            </a:p>
          </p:txBody>
        </p:sp>
        <p:sp>
          <p:nvSpPr>
            <p:cNvPr id="16478" name="Text Box 395"/>
            <p:cNvSpPr txBox="1">
              <a:spLocks noChangeAspect="1" noChangeArrowheads="1"/>
            </p:cNvSpPr>
            <p:nvPr/>
          </p:nvSpPr>
          <p:spPr bwMode="auto">
            <a:xfrm>
              <a:off x="2231" y="5111"/>
              <a:ext cx="28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50%</a:t>
              </a:r>
            </a:p>
          </p:txBody>
        </p:sp>
        <p:sp>
          <p:nvSpPr>
            <p:cNvPr id="16479" name="Rectangle 396"/>
            <p:cNvSpPr>
              <a:spLocks noChangeAspect="1" noChangeArrowheads="1"/>
            </p:cNvSpPr>
            <p:nvPr/>
          </p:nvSpPr>
          <p:spPr bwMode="auto">
            <a:xfrm>
              <a:off x="2134" y="6605"/>
              <a:ext cx="2596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80" name="Rectangle 397"/>
            <p:cNvSpPr>
              <a:spLocks noChangeAspect="1" noChangeArrowheads="1"/>
            </p:cNvSpPr>
            <p:nvPr/>
          </p:nvSpPr>
          <p:spPr bwMode="auto">
            <a:xfrm>
              <a:off x="1767" y="6212"/>
              <a:ext cx="3213" cy="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81" name="Oval 398"/>
            <p:cNvSpPr>
              <a:spLocks noChangeAspect="1" noChangeArrowheads="1"/>
            </p:cNvSpPr>
            <p:nvPr/>
          </p:nvSpPr>
          <p:spPr bwMode="auto">
            <a:xfrm>
              <a:off x="2937" y="5780"/>
              <a:ext cx="726" cy="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82" name="Text Box 399"/>
            <p:cNvSpPr txBox="1">
              <a:spLocks noChangeAspect="1" noChangeArrowheads="1"/>
            </p:cNvSpPr>
            <p:nvPr/>
          </p:nvSpPr>
          <p:spPr bwMode="auto">
            <a:xfrm>
              <a:off x="1951" y="6062"/>
              <a:ext cx="27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800" b="1"/>
                <a:t>100%                                                                                                                                               100%</a:t>
              </a:r>
            </a:p>
          </p:txBody>
        </p:sp>
        <p:sp>
          <p:nvSpPr>
            <p:cNvPr id="16483" name="Text Box 400"/>
            <p:cNvSpPr txBox="1">
              <a:spLocks noChangeAspect="1" noChangeArrowheads="1"/>
            </p:cNvSpPr>
            <p:nvPr/>
          </p:nvSpPr>
          <p:spPr bwMode="auto">
            <a:xfrm>
              <a:off x="2016" y="5759"/>
              <a:ext cx="1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4</a:t>
              </a:r>
            </a:p>
          </p:txBody>
        </p:sp>
        <p:sp>
          <p:nvSpPr>
            <p:cNvPr id="16484" name="Text Box 401"/>
            <p:cNvSpPr txBox="1">
              <a:spLocks noChangeAspect="1" noChangeArrowheads="1"/>
            </p:cNvSpPr>
            <p:nvPr/>
          </p:nvSpPr>
          <p:spPr bwMode="auto">
            <a:xfrm>
              <a:off x="2122" y="5295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3</a:t>
              </a:r>
            </a:p>
          </p:txBody>
        </p:sp>
        <p:sp>
          <p:nvSpPr>
            <p:cNvPr id="16485" name="Text Box 402"/>
            <p:cNvSpPr txBox="1">
              <a:spLocks noChangeAspect="1" noChangeArrowheads="1"/>
            </p:cNvSpPr>
            <p:nvPr/>
          </p:nvSpPr>
          <p:spPr bwMode="auto">
            <a:xfrm>
              <a:off x="2476" y="4922"/>
              <a:ext cx="3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2</a:t>
              </a:r>
            </a:p>
          </p:txBody>
        </p:sp>
        <p:sp>
          <p:nvSpPr>
            <p:cNvPr id="16486" name="Text Box 403"/>
            <p:cNvSpPr txBox="1">
              <a:spLocks noChangeAspect="1" noChangeArrowheads="1"/>
            </p:cNvSpPr>
            <p:nvPr/>
          </p:nvSpPr>
          <p:spPr bwMode="auto">
            <a:xfrm>
              <a:off x="2990" y="478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1</a:t>
              </a:r>
            </a:p>
          </p:txBody>
        </p:sp>
        <p:sp>
          <p:nvSpPr>
            <p:cNvPr id="16487" name="Text Box 404"/>
            <p:cNvSpPr txBox="1">
              <a:spLocks noChangeAspect="1" noChangeArrowheads="1"/>
            </p:cNvSpPr>
            <p:nvPr/>
          </p:nvSpPr>
          <p:spPr bwMode="auto">
            <a:xfrm>
              <a:off x="4490" y="5735"/>
              <a:ext cx="2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4</a:t>
              </a:r>
            </a:p>
          </p:txBody>
        </p:sp>
        <p:sp>
          <p:nvSpPr>
            <p:cNvPr id="16488" name="Text Box 405"/>
            <p:cNvSpPr txBox="1">
              <a:spLocks noChangeAspect="1" noChangeArrowheads="1"/>
            </p:cNvSpPr>
            <p:nvPr/>
          </p:nvSpPr>
          <p:spPr bwMode="auto">
            <a:xfrm>
              <a:off x="4292" y="527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3</a:t>
              </a:r>
            </a:p>
          </p:txBody>
        </p:sp>
        <p:sp>
          <p:nvSpPr>
            <p:cNvPr id="16489" name="Text Box 406"/>
            <p:cNvSpPr txBox="1">
              <a:spLocks noChangeAspect="1" noChangeArrowheads="1"/>
            </p:cNvSpPr>
            <p:nvPr/>
          </p:nvSpPr>
          <p:spPr bwMode="auto">
            <a:xfrm>
              <a:off x="3901" y="4905"/>
              <a:ext cx="3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2</a:t>
              </a:r>
            </a:p>
          </p:txBody>
        </p:sp>
        <p:sp>
          <p:nvSpPr>
            <p:cNvPr id="16490" name="Text Box 407"/>
            <p:cNvSpPr txBox="1">
              <a:spLocks noChangeAspect="1" noChangeArrowheads="1"/>
            </p:cNvSpPr>
            <p:nvPr/>
          </p:nvSpPr>
          <p:spPr bwMode="auto">
            <a:xfrm>
              <a:off x="3442" y="4775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000" b="1"/>
                <a:t>1</a:t>
              </a:r>
            </a:p>
          </p:txBody>
        </p:sp>
        <p:sp>
          <p:nvSpPr>
            <p:cNvPr id="16491" name="Freeform 408"/>
            <p:cNvSpPr>
              <a:spLocks/>
            </p:cNvSpPr>
            <p:nvPr/>
          </p:nvSpPr>
          <p:spPr bwMode="auto">
            <a:xfrm>
              <a:off x="5353" y="6408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" name="Freeform 409"/>
            <p:cNvSpPr>
              <a:spLocks/>
            </p:cNvSpPr>
            <p:nvPr/>
          </p:nvSpPr>
          <p:spPr bwMode="auto">
            <a:xfrm>
              <a:off x="5349" y="6450"/>
              <a:ext cx="4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7 w 3"/>
                <a:gd name="T5" fmla="*/ 0 h 1"/>
                <a:gd name="T6" fmla="*/ 7 w 3"/>
                <a:gd name="T7" fmla="*/ 0 h 1"/>
                <a:gd name="T8" fmla="*/ 7 w 3"/>
                <a:gd name="T9" fmla="*/ 0 h 1"/>
                <a:gd name="T10" fmla="*/ 7 w 3"/>
                <a:gd name="T11" fmla="*/ 0 h 1"/>
                <a:gd name="T12" fmla="*/ 7 w 3"/>
                <a:gd name="T13" fmla="*/ 0 h 1"/>
                <a:gd name="T14" fmla="*/ 0 w 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"/>
                <a:gd name="T26" fmla="*/ 3 w 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3" name="Freeform 410"/>
            <p:cNvSpPr>
              <a:spLocks/>
            </p:cNvSpPr>
            <p:nvPr/>
          </p:nvSpPr>
          <p:spPr bwMode="auto">
            <a:xfrm>
              <a:off x="5345" y="6452"/>
              <a:ext cx="4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7 w 3"/>
                <a:gd name="T11" fmla="*/ 0 h 2"/>
                <a:gd name="T12" fmla="*/ 7 w 3"/>
                <a:gd name="T13" fmla="*/ 0 h 2"/>
                <a:gd name="T14" fmla="*/ 7 w 3"/>
                <a:gd name="T15" fmla="*/ 0 h 2"/>
                <a:gd name="T16" fmla="*/ 7 w 3"/>
                <a:gd name="T17" fmla="*/ 0 h 2"/>
                <a:gd name="T18" fmla="*/ 0 w 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"/>
                <a:gd name="T32" fmla="*/ 3 w 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4" name="Freeform 411"/>
            <p:cNvSpPr>
              <a:spLocks/>
            </p:cNvSpPr>
            <p:nvPr/>
          </p:nvSpPr>
          <p:spPr bwMode="auto">
            <a:xfrm>
              <a:off x="5327" y="5997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1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5" name="Freeform 412"/>
            <p:cNvSpPr>
              <a:spLocks/>
            </p:cNvSpPr>
            <p:nvPr/>
          </p:nvSpPr>
          <p:spPr bwMode="auto">
            <a:xfrm>
              <a:off x="5327" y="6004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1 w 2"/>
                <a:gd name="T19" fmla="*/ 0 h 1"/>
                <a:gd name="T20" fmla="*/ 0 w 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6" name="Freeform 413"/>
            <p:cNvSpPr>
              <a:spLocks/>
            </p:cNvSpPr>
            <p:nvPr/>
          </p:nvSpPr>
          <p:spPr bwMode="auto">
            <a:xfrm>
              <a:off x="5028" y="6118"/>
              <a:ext cx="2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7 h 3"/>
                <a:gd name="T14" fmla="*/ 0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3"/>
                <a:gd name="T35" fmla="*/ 2 w 2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A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7" name="Text Box 414"/>
            <p:cNvSpPr txBox="1">
              <a:spLocks noChangeArrowheads="1"/>
            </p:cNvSpPr>
            <p:nvPr/>
          </p:nvSpPr>
          <p:spPr bwMode="auto">
            <a:xfrm>
              <a:off x="2926" y="5892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000" b="1"/>
                <a:t>Profil de  mon collaborateur</a:t>
              </a:r>
            </a:p>
          </p:txBody>
        </p:sp>
        <p:sp>
          <p:nvSpPr>
            <p:cNvPr id="16498" name="Rectangle 415"/>
            <p:cNvSpPr>
              <a:spLocks noChangeAspect="1" noChangeArrowheads="1"/>
            </p:cNvSpPr>
            <p:nvPr/>
          </p:nvSpPr>
          <p:spPr bwMode="auto">
            <a:xfrm>
              <a:off x="2134" y="6605"/>
              <a:ext cx="2596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1" name="Text Box 416"/>
            <p:cNvSpPr txBox="1">
              <a:spLocks noChangeArrowheads="1"/>
            </p:cNvSpPr>
            <p:nvPr/>
          </p:nvSpPr>
          <p:spPr bwMode="auto">
            <a:xfrm>
              <a:off x="2108" y="6163"/>
              <a:ext cx="2391" cy="19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/>
          </p:spPr>
          <p:txBody>
            <a:bodyPr anchorCtr="1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fr-FR" sz="200" b="1">
                <a:solidFill>
                  <a:srgbClr val="FF0505"/>
                </a:solidFill>
                <a:cs typeface="+mn-cs"/>
              </a:endParaRP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  <a:defRPr/>
              </a:pPr>
              <a:r>
                <a:rPr lang="fr-FR" sz="800" b="1">
                  <a:solidFill>
                    <a:srgbClr val="FF05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Tech</a:t>
              </a:r>
              <a:r>
                <a:rPr lang="fr-FR" sz="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nique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</a:t>
              </a:r>
              <a:r>
                <a:rPr lang="fr-FR" sz="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Prise de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</a:t>
              </a:r>
              <a:r>
                <a:rPr lang="fr-FR" sz="800" b="1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déci</a:t>
              </a:r>
              <a:r>
                <a:rPr lang="fr-FR" sz="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sion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               </a:t>
              </a:r>
              <a:r>
                <a:rPr lang="fr-FR" sz="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Pri</a:t>
              </a:r>
              <a:r>
                <a:rPr lang="fr-FR" sz="800" b="1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se de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</a:t>
              </a:r>
              <a:r>
                <a:rPr lang="fr-FR" sz="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risque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</a:t>
              </a:r>
              <a:r>
                <a:rPr lang="fr-FR" sz="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Créati</a:t>
              </a:r>
              <a:r>
                <a:rPr lang="fr-FR" sz="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vité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</a:t>
              </a:r>
              <a:r>
                <a:rPr lang="fr-F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Organ</a:t>
              </a:r>
              <a:r>
                <a:rPr lang="fr-FR" sz="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isation</a:t>
              </a:r>
              <a:r>
                <a:rPr lang="fr-FR" sz="8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                                                                     </a:t>
              </a:r>
              <a:r>
                <a:rPr lang="fr-FR" sz="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Commun</a:t>
              </a:r>
              <a:r>
                <a:rPr lang="fr-F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ication</a:t>
              </a:r>
            </a:p>
          </p:txBody>
        </p:sp>
        <p:sp>
          <p:nvSpPr>
            <p:cNvPr id="16500" name="Line 417"/>
            <p:cNvSpPr>
              <a:spLocks noChangeAspect="1" noChangeShapeType="1"/>
            </p:cNvSpPr>
            <p:nvPr/>
          </p:nvSpPr>
          <p:spPr bwMode="auto">
            <a:xfrm rot="-5400000">
              <a:off x="3312" y="4979"/>
              <a:ext cx="0" cy="2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501" name="Rectangle 418"/>
            <p:cNvSpPr>
              <a:spLocks noChangeAspect="1" noChangeArrowheads="1"/>
            </p:cNvSpPr>
            <p:nvPr/>
          </p:nvSpPr>
          <p:spPr bwMode="auto">
            <a:xfrm>
              <a:off x="2134" y="6605"/>
              <a:ext cx="2596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502" name="Freeform 419"/>
            <p:cNvSpPr>
              <a:spLocks/>
            </p:cNvSpPr>
            <p:nvPr/>
          </p:nvSpPr>
          <p:spPr bwMode="auto">
            <a:xfrm>
              <a:off x="5191" y="5684"/>
              <a:ext cx="2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7 h 3"/>
                <a:gd name="T14" fmla="*/ 0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3"/>
                <a:gd name="T35" fmla="*/ 2 w 2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A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03" name="Freeform 420"/>
            <p:cNvSpPr>
              <a:spLocks/>
            </p:cNvSpPr>
            <p:nvPr/>
          </p:nvSpPr>
          <p:spPr bwMode="auto">
            <a:xfrm>
              <a:off x="5349" y="6450"/>
              <a:ext cx="4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7 w 3"/>
                <a:gd name="T5" fmla="*/ 0 h 1"/>
                <a:gd name="T6" fmla="*/ 7 w 3"/>
                <a:gd name="T7" fmla="*/ 0 h 1"/>
                <a:gd name="T8" fmla="*/ 7 w 3"/>
                <a:gd name="T9" fmla="*/ 0 h 1"/>
                <a:gd name="T10" fmla="*/ 7 w 3"/>
                <a:gd name="T11" fmla="*/ 0 h 1"/>
                <a:gd name="T12" fmla="*/ 7 w 3"/>
                <a:gd name="T13" fmla="*/ 0 h 1"/>
                <a:gd name="T14" fmla="*/ 0 w 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"/>
                <a:gd name="T26" fmla="*/ 3 w 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04" name="Freeform 421"/>
            <p:cNvSpPr>
              <a:spLocks/>
            </p:cNvSpPr>
            <p:nvPr/>
          </p:nvSpPr>
          <p:spPr bwMode="auto">
            <a:xfrm>
              <a:off x="5345" y="6452"/>
              <a:ext cx="4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7 w 3"/>
                <a:gd name="T11" fmla="*/ 0 h 2"/>
                <a:gd name="T12" fmla="*/ 7 w 3"/>
                <a:gd name="T13" fmla="*/ 0 h 2"/>
                <a:gd name="T14" fmla="*/ 7 w 3"/>
                <a:gd name="T15" fmla="*/ 0 h 2"/>
                <a:gd name="T16" fmla="*/ 7 w 3"/>
                <a:gd name="T17" fmla="*/ 0 h 2"/>
                <a:gd name="T18" fmla="*/ 0 w 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"/>
                <a:gd name="T32" fmla="*/ 3 w 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3" name="Rectangle 425"/>
          <p:cNvSpPr>
            <a:spLocks noChangeArrowheads="1"/>
          </p:cNvSpPr>
          <p:nvPr/>
        </p:nvSpPr>
        <p:spPr bwMode="auto">
          <a:xfrm>
            <a:off x="820738" y="2451100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u="sng"/>
              <a:t>Enfin estimer le profil de votre collaborateur</a:t>
            </a:r>
          </a:p>
          <a:p>
            <a:pPr algn="ctr"/>
            <a:r>
              <a:rPr lang="fr-FR" altLang="fr-FR" sz="1800" b="1" u="sng"/>
              <a:t>Qu’est-ce qui le motive vraiment ?</a:t>
            </a:r>
          </a:p>
        </p:txBody>
      </p:sp>
      <p:sp>
        <p:nvSpPr>
          <p:cNvPr id="16394" name="Rectangle 426"/>
          <p:cNvSpPr>
            <a:spLocks noChangeArrowheads="1"/>
          </p:cNvSpPr>
          <p:nvPr/>
        </p:nvSpPr>
        <p:spPr bwMode="auto">
          <a:xfrm>
            <a:off x="3413125" y="3084513"/>
            <a:ext cx="33845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fr-FR" altLang="fr-FR" sz="1800" b="1"/>
              <a:t>1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</a:t>
            </a:r>
            <a:r>
              <a:rPr lang="fr-FR" altLang="fr-FR" sz="1800" b="1" u="sng"/>
              <a:t>Il n’aime pas du tout</a:t>
            </a:r>
            <a:r>
              <a:rPr lang="fr-FR" altLang="fr-FR" sz="1800" b="1"/>
              <a:t>  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Nécessite une aide fréquente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et progresse peu </a:t>
            </a:r>
          </a:p>
          <a:p>
            <a:pPr algn="r">
              <a:lnSpc>
                <a:spcPct val="90000"/>
              </a:lnSpc>
            </a:pPr>
            <a:endParaRPr lang="fr-FR" altLang="fr-FR" sz="1800"/>
          </a:p>
          <a:p>
            <a:pPr algn="r">
              <a:lnSpc>
                <a:spcPct val="90000"/>
              </a:lnSpc>
            </a:pPr>
            <a:r>
              <a:rPr lang="fr-FR" altLang="fr-FR" sz="1800" b="1"/>
              <a:t>2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</a:t>
            </a:r>
            <a:r>
              <a:rPr lang="fr-FR" altLang="fr-FR" sz="1800" b="1" u="sng"/>
              <a:t>Il sait faire, mais aime peu</a:t>
            </a:r>
            <a:r>
              <a:rPr lang="fr-FR" altLang="fr-FR" sz="1800" b="1"/>
              <a:t>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Il a peut-être la compétence,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mais rechigne</a:t>
            </a:r>
          </a:p>
          <a:p>
            <a:pPr algn="r">
              <a:lnSpc>
                <a:spcPct val="90000"/>
              </a:lnSpc>
            </a:pPr>
            <a:endParaRPr lang="fr-FR" altLang="fr-FR" sz="1800"/>
          </a:p>
          <a:p>
            <a:pPr algn="r">
              <a:lnSpc>
                <a:spcPct val="90000"/>
              </a:lnSpc>
            </a:pPr>
            <a:r>
              <a:rPr lang="fr-FR" altLang="fr-FR" sz="1800" b="1"/>
              <a:t>3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</a:t>
            </a:r>
            <a:r>
              <a:rPr lang="fr-FR" altLang="fr-FR" sz="1800" b="1" u="sng"/>
              <a:t>Il aime</a:t>
            </a:r>
            <a:r>
              <a:rPr lang="fr-FR" altLang="fr-FR" sz="1800"/>
              <a:t>    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C’est manifeste qu’il aime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exécuter cette tâche</a:t>
            </a:r>
            <a:endParaRPr lang="fr-FR" altLang="fr-FR" sz="1800" b="1"/>
          </a:p>
          <a:p>
            <a:pPr algn="r">
              <a:lnSpc>
                <a:spcPct val="90000"/>
              </a:lnSpc>
            </a:pPr>
            <a:endParaRPr lang="fr-FR" altLang="fr-FR" sz="1800" b="1"/>
          </a:p>
          <a:p>
            <a:pPr algn="r">
              <a:lnSpc>
                <a:spcPct val="90000"/>
              </a:lnSpc>
            </a:pPr>
            <a:r>
              <a:rPr lang="fr-FR" altLang="fr-FR" sz="1800" b="1"/>
              <a:t>4 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 b="1"/>
              <a:t> </a:t>
            </a:r>
            <a:r>
              <a:rPr lang="fr-FR" altLang="fr-FR" sz="1800" b="1" u="sng"/>
              <a:t>Il adore</a:t>
            </a:r>
            <a:r>
              <a:rPr lang="fr-FR" altLang="fr-FR" sz="1800"/>
              <a:t>   </a:t>
            </a:r>
          </a:p>
          <a:p>
            <a:pPr algn="r">
              <a:lnSpc>
                <a:spcPct val="90000"/>
              </a:lnSpc>
            </a:pPr>
            <a:r>
              <a:rPr lang="fr-FR" altLang="fr-FR" sz="1800"/>
              <a:t>C’est une évidence pour vous </a:t>
            </a:r>
          </a:p>
        </p:txBody>
      </p:sp>
      <p:graphicFrame>
        <p:nvGraphicFramePr>
          <p:cNvPr id="163" name="Group 427"/>
          <p:cNvGraphicFramePr>
            <a:graphicFrameLocks noGrp="1"/>
          </p:cNvGraphicFramePr>
          <p:nvPr/>
        </p:nvGraphicFramePr>
        <p:xfrm>
          <a:off x="561975" y="3167063"/>
          <a:ext cx="2962275" cy="3529014"/>
        </p:xfrm>
        <a:graphic>
          <a:graphicData uri="http://schemas.openxmlformats.org/drawingml/2006/table">
            <a:tbl>
              <a:tblPr/>
              <a:tblGrid>
                <a:gridCol w="1885950"/>
                <a:gridCol w="269875"/>
                <a:gridCol w="268287"/>
                <a:gridCol w="268288"/>
                <a:gridCol w="269875"/>
              </a:tblGrid>
              <a:tr h="68421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Les préférences de  mon collaborateur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(Votre intime conviction)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79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Organisation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Prise de décision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Prise de risque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Communication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Créativité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7" name="Rectangle 67"/>
          <p:cNvSpPr>
            <a:spLocks noChangeArrowheads="1"/>
          </p:cNvSpPr>
          <p:nvPr/>
        </p:nvSpPr>
        <p:spPr bwMode="auto">
          <a:xfrm>
            <a:off x="552450" y="1323975"/>
            <a:ext cx="6326188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6448" name="Text Box 480"/>
          <p:cNvSpPr txBox="1">
            <a:spLocks noChangeArrowheads="1"/>
          </p:cNvSpPr>
          <p:nvPr/>
        </p:nvSpPr>
        <p:spPr bwMode="auto">
          <a:xfrm>
            <a:off x="1462088" y="9432925"/>
            <a:ext cx="5049837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6" rIns="0" bIns="45716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100">
                <a:cs typeface="Times New Roman" panose="02020603050405020304" pitchFamily="18" charset="0"/>
              </a:rPr>
              <a:t>(☺) </a:t>
            </a:r>
            <a:r>
              <a:rPr lang="fr-FR" altLang="fr-FR" sz="800"/>
              <a:t>Ou je le connecte sur le site </a:t>
            </a:r>
            <a:r>
              <a:rPr lang="fr-FR" altLang="fr-FR" sz="800" b="1" u="sng"/>
              <a:t>www.ldconsutling.fr </a:t>
            </a:r>
            <a:r>
              <a:rPr lang="fr-FR" altLang="fr-FR" sz="800"/>
              <a:t>(onglet : « S’évaluer »)  pour qu’il réponde à un formulaire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Freeform 2"/>
          <p:cNvSpPr>
            <a:spLocks/>
          </p:cNvSpPr>
          <p:nvPr/>
        </p:nvSpPr>
        <p:spPr bwMode="auto">
          <a:xfrm>
            <a:off x="6249988" y="1701800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2" name="Freeform 3"/>
          <p:cNvSpPr>
            <a:spLocks/>
          </p:cNvSpPr>
          <p:nvPr/>
        </p:nvSpPr>
        <p:spPr bwMode="auto">
          <a:xfrm>
            <a:off x="6556375" y="14335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3" name="Freeform 4"/>
          <p:cNvSpPr>
            <a:spLocks/>
          </p:cNvSpPr>
          <p:nvPr/>
        </p:nvSpPr>
        <p:spPr bwMode="auto">
          <a:xfrm>
            <a:off x="6551613" y="1458913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4" name="Freeform 5"/>
          <p:cNvSpPr>
            <a:spLocks/>
          </p:cNvSpPr>
          <p:nvPr/>
        </p:nvSpPr>
        <p:spPr bwMode="auto">
          <a:xfrm>
            <a:off x="6548438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5" name="Freeform 6"/>
          <p:cNvSpPr>
            <a:spLocks/>
          </p:cNvSpPr>
          <p:nvPr/>
        </p:nvSpPr>
        <p:spPr bwMode="auto">
          <a:xfrm>
            <a:off x="6523038" y="1433513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6" name="Freeform 7"/>
          <p:cNvSpPr>
            <a:spLocks/>
          </p:cNvSpPr>
          <p:nvPr/>
        </p:nvSpPr>
        <p:spPr bwMode="auto">
          <a:xfrm>
            <a:off x="6523038" y="14462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7" name="Text Box 8"/>
          <p:cNvSpPr txBox="1">
            <a:spLocks noChangeArrowheads="1"/>
          </p:cNvSpPr>
          <p:nvPr/>
        </p:nvSpPr>
        <p:spPr bwMode="auto">
          <a:xfrm>
            <a:off x="595313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N°20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cycles de la concentration</a:t>
            </a:r>
          </a:p>
        </p:txBody>
      </p:sp>
      <p:sp>
        <p:nvSpPr>
          <p:cNvPr id="31768" name="Rectangle 9"/>
          <p:cNvSpPr>
            <a:spLocks noChangeArrowheads="1"/>
          </p:cNvSpPr>
          <p:nvPr/>
        </p:nvSpPr>
        <p:spPr bwMode="auto">
          <a:xfrm>
            <a:off x="571500" y="1474788"/>
            <a:ext cx="632618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1769" name="Text Box 10"/>
          <p:cNvSpPr txBox="1">
            <a:spLocks noChangeArrowheads="1"/>
          </p:cNvSpPr>
          <p:nvPr/>
        </p:nvSpPr>
        <p:spPr bwMode="auto">
          <a:xfrm>
            <a:off x="1052513" y="2863850"/>
            <a:ext cx="55245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u="sng"/>
              <a:t>La durée de la réunion</a:t>
            </a:r>
          </a:p>
          <a:p>
            <a:pPr algn="ctr"/>
            <a:endParaRPr lang="fr-FR" altLang="fr-FR" sz="1800" b="1" u="sng"/>
          </a:p>
          <a:p>
            <a:pPr algn="ctr"/>
            <a:endParaRPr lang="fr-FR" altLang="fr-FR" sz="1800" b="1" u="sng"/>
          </a:p>
          <a:p>
            <a:pPr algn="ctr"/>
            <a:r>
              <a:rPr lang="fr-FR" altLang="fr-FR" sz="1800">
                <a:solidFill>
                  <a:schemeClr val="accent2"/>
                </a:solidFill>
              </a:rPr>
              <a:t>Si la réunion dure plus de 90 ’, l’animateur devra prévoir une pause de 10 minutes.</a:t>
            </a: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1128713" y="4311650"/>
          <a:ext cx="5180012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Graphique" r:id="rId3" imgW="4366440" imgH="2883240" progId="MSGraph.Chart.8">
                  <p:embed followColorScheme="full"/>
                </p:oleObj>
              </mc:Choice>
              <mc:Fallback>
                <p:oleObj name="Graphique" r:id="rId3" imgW="4366440" imgH="2883240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311650"/>
                        <a:ext cx="5180012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0" name="Text Box 12"/>
          <p:cNvSpPr txBox="1">
            <a:spLocks noChangeArrowheads="1"/>
          </p:cNvSpPr>
          <p:nvPr/>
        </p:nvSpPr>
        <p:spPr bwMode="auto">
          <a:xfrm>
            <a:off x="1319213" y="8228013"/>
            <a:ext cx="533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b="1"/>
              <a:t>0h        30 ’      60 ’      90 ’       120 ’       150 ’     180 ’ 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 rot="10800000">
            <a:off x="862013" y="5027613"/>
            <a:ext cx="458787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/>
              <a:t>Intensité de concentration</a:t>
            </a:r>
          </a:p>
        </p:txBody>
      </p:sp>
      <p:sp>
        <p:nvSpPr>
          <p:cNvPr id="31772" name="Text Box 14"/>
          <p:cNvSpPr txBox="1">
            <a:spLocks noChangeArrowheads="1"/>
          </p:cNvSpPr>
          <p:nvPr/>
        </p:nvSpPr>
        <p:spPr bwMode="auto">
          <a:xfrm>
            <a:off x="1624013" y="8685213"/>
            <a:ext cx="4495800" cy="6508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Creux ludique</a:t>
            </a:r>
            <a:r>
              <a:rPr lang="fr-FR" altLang="fr-FR" sz="1800"/>
              <a:t> </a:t>
            </a:r>
            <a:br>
              <a:rPr lang="fr-FR" altLang="fr-FR" sz="1800"/>
            </a:br>
            <a:r>
              <a:rPr lang="fr-FR" altLang="fr-FR" sz="1800"/>
              <a:t>Pause</a:t>
            </a:r>
          </a:p>
        </p:txBody>
      </p:sp>
      <p:sp>
        <p:nvSpPr>
          <p:cNvPr id="31773" name="Line 15"/>
          <p:cNvSpPr>
            <a:spLocks noChangeShapeType="1"/>
          </p:cNvSpPr>
          <p:nvPr/>
        </p:nvSpPr>
        <p:spPr bwMode="auto">
          <a:xfrm flipV="1">
            <a:off x="3948113" y="81216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"/>
          <p:cNvSpPr>
            <a:spLocks/>
          </p:cNvSpPr>
          <p:nvPr/>
        </p:nvSpPr>
        <p:spPr bwMode="auto">
          <a:xfrm>
            <a:off x="6245225" y="16843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0" name="Freeform 3"/>
          <p:cNvSpPr>
            <a:spLocks/>
          </p:cNvSpPr>
          <p:nvPr/>
        </p:nvSpPr>
        <p:spPr bwMode="auto">
          <a:xfrm>
            <a:off x="6551613" y="14160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1" name="Freeform 4"/>
          <p:cNvSpPr>
            <a:spLocks/>
          </p:cNvSpPr>
          <p:nvPr/>
        </p:nvSpPr>
        <p:spPr bwMode="auto">
          <a:xfrm>
            <a:off x="6546850" y="14414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2" name="Freeform 5"/>
          <p:cNvSpPr>
            <a:spLocks/>
          </p:cNvSpPr>
          <p:nvPr/>
        </p:nvSpPr>
        <p:spPr bwMode="auto">
          <a:xfrm>
            <a:off x="6543675" y="14446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3" name="Freeform 6"/>
          <p:cNvSpPr>
            <a:spLocks/>
          </p:cNvSpPr>
          <p:nvPr/>
        </p:nvSpPr>
        <p:spPr bwMode="auto">
          <a:xfrm>
            <a:off x="6518275" y="14160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4" name="Freeform 7"/>
          <p:cNvSpPr>
            <a:spLocks/>
          </p:cNvSpPr>
          <p:nvPr/>
        </p:nvSpPr>
        <p:spPr bwMode="auto">
          <a:xfrm>
            <a:off x="6518275" y="14287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5" name="Text Box 8"/>
          <p:cNvSpPr txBox="1">
            <a:spLocks noChangeArrowheads="1"/>
          </p:cNvSpPr>
          <p:nvPr/>
        </p:nvSpPr>
        <p:spPr bwMode="auto">
          <a:xfrm>
            <a:off x="590550" y="14747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N°21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L’ancrage</a:t>
            </a:r>
          </a:p>
        </p:txBody>
      </p:sp>
      <p:sp>
        <p:nvSpPr>
          <p:cNvPr id="32796" name="Rectangle 9"/>
          <p:cNvSpPr>
            <a:spLocks noChangeArrowheads="1"/>
          </p:cNvSpPr>
          <p:nvPr/>
        </p:nvSpPr>
        <p:spPr bwMode="auto">
          <a:xfrm>
            <a:off x="566738" y="1457325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2797" name="Rectangle 10"/>
          <p:cNvSpPr>
            <a:spLocks noChangeArrowheads="1"/>
          </p:cNvSpPr>
          <p:nvPr/>
        </p:nvSpPr>
        <p:spPr bwMode="auto">
          <a:xfrm>
            <a:off x="1085850" y="2713038"/>
            <a:ext cx="685800" cy="716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2798" name="Rectangle 11"/>
          <p:cNvSpPr>
            <a:spLocks noChangeArrowheads="1"/>
          </p:cNvSpPr>
          <p:nvPr/>
        </p:nvSpPr>
        <p:spPr bwMode="auto">
          <a:xfrm>
            <a:off x="1771650" y="2713038"/>
            <a:ext cx="4724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2799" name="Rectangle 12"/>
          <p:cNvSpPr>
            <a:spLocks noChangeArrowheads="1"/>
          </p:cNvSpPr>
          <p:nvPr/>
        </p:nvSpPr>
        <p:spPr bwMode="auto">
          <a:xfrm>
            <a:off x="1771650" y="3246438"/>
            <a:ext cx="4724400" cy="6613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2800" name="Text Box 13"/>
          <p:cNvSpPr txBox="1">
            <a:spLocks noChangeArrowheads="1"/>
          </p:cNvSpPr>
          <p:nvPr/>
        </p:nvSpPr>
        <p:spPr bwMode="auto">
          <a:xfrm>
            <a:off x="1847850" y="3475038"/>
            <a:ext cx="46482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000" b="1">
              <a:solidFill>
                <a:schemeClr val="accent2"/>
              </a:solidFill>
            </a:endParaRPr>
          </a:p>
          <a:p>
            <a:endParaRPr lang="fr-FR" altLang="fr-FR" sz="2000" b="1">
              <a:solidFill>
                <a:schemeClr val="accent2"/>
              </a:solidFill>
            </a:endParaRPr>
          </a:p>
          <a:p>
            <a:r>
              <a:rPr lang="fr-FR" altLang="fr-FR" sz="1800" b="1"/>
              <a:t>« L’ancrage » positif avant la réunion consiste à se remémorer une situation  particulièrement agréable (souvenir de vacances, moment de loisir ...) et à en percevoir les images, les odeurs, les sons et enfin la sensation que vous éprouviez à ce moment là.</a:t>
            </a:r>
          </a:p>
          <a:p>
            <a:endParaRPr lang="fr-FR" altLang="fr-FR" sz="1800" b="1"/>
          </a:p>
          <a:p>
            <a:endParaRPr lang="fr-FR" altLang="fr-FR" sz="1800" b="1"/>
          </a:p>
          <a:p>
            <a:r>
              <a:rPr lang="fr-FR" altLang="fr-FR" sz="1800" b="1"/>
              <a:t>Cette sensation vous allez alors la nommer et « l’ancrer » par un geste sur votre corps (geste de la main, position du corps).</a:t>
            </a:r>
          </a:p>
          <a:p>
            <a:endParaRPr lang="fr-FR" altLang="fr-FR" sz="1800" b="1"/>
          </a:p>
          <a:p>
            <a:endParaRPr lang="fr-FR" altLang="fr-FR" sz="1800" b="1"/>
          </a:p>
          <a:p>
            <a:endParaRPr lang="fr-FR" altLang="fr-FR" sz="1800" b="1"/>
          </a:p>
          <a:p>
            <a:endParaRPr lang="fr-FR" altLang="fr-FR" sz="1800" b="1"/>
          </a:p>
          <a:p>
            <a:pPr algn="just"/>
            <a:r>
              <a:rPr lang="fr-FR" altLang="fr-FR" sz="1800" b="1"/>
              <a:t>Il suffira alors de rappeler ce geste pour retrouver les sensations positives pendant la réunion dans les moments de fortes pressions.</a:t>
            </a:r>
            <a:r>
              <a:rPr lang="fr-FR" altLang="fr-FR" sz="1800" b="1" u="sng"/>
              <a:t> </a:t>
            </a:r>
          </a:p>
        </p:txBody>
      </p:sp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1009650" y="6065838"/>
          <a:ext cx="7556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Clip" r:id="rId3" imgW="1296063" imgH="3934305" progId="">
                  <p:embed/>
                </p:oleObj>
              </mc:Choice>
              <mc:Fallback>
                <p:oleObj name="Clip" r:id="rId3" imgW="1296063" imgH="393430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6065838"/>
                        <a:ext cx="755650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1" name="Text Box 15"/>
          <p:cNvSpPr txBox="1">
            <a:spLocks noChangeArrowheads="1"/>
          </p:cNvSpPr>
          <p:nvPr/>
        </p:nvSpPr>
        <p:spPr bwMode="auto">
          <a:xfrm>
            <a:off x="2609850" y="278923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Pour en savoir plus ...</a:t>
            </a:r>
          </a:p>
        </p:txBody>
      </p:sp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1009650" y="4160838"/>
          <a:ext cx="7556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Clip" r:id="rId5" imgW="1296063" imgH="3934305" progId="">
                  <p:embed/>
                </p:oleObj>
              </mc:Choice>
              <mc:Fallback>
                <p:oleObj name="Clip" r:id="rId5" imgW="1296063" imgH="393430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160838"/>
                        <a:ext cx="755650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1009650" y="7970838"/>
          <a:ext cx="7556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Clip" r:id="rId6" imgW="1296063" imgH="3934305" progId="">
                  <p:embed/>
                </p:oleObj>
              </mc:Choice>
              <mc:Fallback>
                <p:oleObj name="Clip" r:id="rId6" imgW="1296063" imgH="3934305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7970838"/>
                        <a:ext cx="755650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Freeform 2"/>
          <p:cNvSpPr>
            <a:spLocks/>
          </p:cNvSpPr>
          <p:nvPr/>
        </p:nvSpPr>
        <p:spPr bwMode="auto">
          <a:xfrm>
            <a:off x="6242050" y="17272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7" name="Freeform 3"/>
          <p:cNvSpPr>
            <a:spLocks/>
          </p:cNvSpPr>
          <p:nvPr/>
        </p:nvSpPr>
        <p:spPr bwMode="auto">
          <a:xfrm>
            <a:off x="6548438" y="14589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8" name="Freeform 4"/>
          <p:cNvSpPr>
            <a:spLocks/>
          </p:cNvSpPr>
          <p:nvPr/>
        </p:nvSpPr>
        <p:spPr bwMode="auto">
          <a:xfrm>
            <a:off x="6543675" y="14843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9" name="Freeform 5"/>
          <p:cNvSpPr>
            <a:spLocks/>
          </p:cNvSpPr>
          <p:nvPr/>
        </p:nvSpPr>
        <p:spPr bwMode="auto">
          <a:xfrm>
            <a:off x="6540500" y="14874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10" name="Freeform 6"/>
          <p:cNvSpPr>
            <a:spLocks/>
          </p:cNvSpPr>
          <p:nvPr/>
        </p:nvSpPr>
        <p:spPr bwMode="auto">
          <a:xfrm>
            <a:off x="6515100" y="14589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11" name="Freeform 7"/>
          <p:cNvSpPr>
            <a:spLocks/>
          </p:cNvSpPr>
          <p:nvPr/>
        </p:nvSpPr>
        <p:spPr bwMode="auto">
          <a:xfrm>
            <a:off x="6515100" y="14716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12" name="Text Box 8"/>
          <p:cNvSpPr txBox="1">
            <a:spLocks noChangeArrowheads="1"/>
          </p:cNvSpPr>
          <p:nvPr/>
        </p:nvSpPr>
        <p:spPr bwMode="auto">
          <a:xfrm>
            <a:off x="587375" y="15176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N°22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Introduire une réunion</a:t>
            </a:r>
          </a:p>
        </p:txBody>
      </p:sp>
      <p:sp>
        <p:nvSpPr>
          <p:cNvPr id="33813" name="Rectangle 9"/>
          <p:cNvSpPr>
            <a:spLocks noChangeArrowheads="1"/>
          </p:cNvSpPr>
          <p:nvPr/>
        </p:nvSpPr>
        <p:spPr bwMode="auto">
          <a:xfrm>
            <a:off x="563563" y="15001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3814" name="Rectangle 10"/>
          <p:cNvSpPr>
            <a:spLocks noChangeArrowheads="1"/>
          </p:cNvSpPr>
          <p:nvPr/>
        </p:nvSpPr>
        <p:spPr bwMode="auto">
          <a:xfrm>
            <a:off x="968375" y="2432050"/>
            <a:ext cx="5410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3815" name="Text Box 11"/>
          <p:cNvSpPr txBox="1">
            <a:spLocks noChangeArrowheads="1"/>
          </p:cNvSpPr>
          <p:nvPr/>
        </p:nvSpPr>
        <p:spPr bwMode="auto">
          <a:xfrm>
            <a:off x="737816" y="2965450"/>
            <a:ext cx="5990009" cy="64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 algn="ctr"/>
            <a:endParaRPr lang="fr-FR" altLang="fr-FR" sz="1400" b="1" u="sng" dirty="0"/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smtClean="0"/>
              <a:t>Etait-il là en avance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dit « bonjour » personnellement, avec un contact aux yeux?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smtClean="0"/>
              <a:t>La salle était-elle préparée pour la réunion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smtClean="0"/>
              <a:t>Y avait-il le minimum de confort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parlé d'autre chose en attendant tous les participants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démarré la réunion à l'heure fixée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accueilli les retardataires en faisant une courte synthèse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introduit la réunion en rappelant les enjeux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smtClean="0"/>
              <a:t>S'est-il présenté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permis à chaque participant de se présenter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décliné l'objectif de la réunion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présenté l’agenda de la réunion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négocié avec les participants les pauses et l'heure de fin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défini son rôle durant les différentes phases de la réunion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situé le rôle des participants dans les différentes phases de la réunion 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vérifié l'accord sur l'objectif, l'ordre du jour et les différents rôles?</a:t>
            </a:r>
          </a:p>
          <a:p>
            <a:pPr>
              <a:lnSpc>
                <a:spcPct val="120000"/>
              </a:lnSpc>
            </a:pPr>
            <a:r>
              <a:rPr lang="fr-FR" altLang="fr-FR" sz="1400" dirty="0" smtClean="0">
                <a:sym typeface="Wingdings" panose="05000000000000000000" pitchFamily="2" charset="2"/>
              </a:rPr>
              <a:t> </a:t>
            </a:r>
            <a:r>
              <a:rPr lang="fr-FR" altLang="fr-FR" sz="1400" dirty="0" err="1" smtClean="0"/>
              <a:t>A-t-il</a:t>
            </a:r>
            <a:r>
              <a:rPr lang="fr-FR" altLang="fr-FR" sz="1400" dirty="0" smtClean="0"/>
              <a:t> fait parler chaque participant avant de démarrer la réunion ?</a:t>
            </a:r>
          </a:p>
          <a:p>
            <a:endParaRPr lang="fr-FR" altLang="fr-FR" sz="1400" dirty="0"/>
          </a:p>
        </p:txBody>
      </p: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919413" y="3621088"/>
          <a:ext cx="15462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Clip" r:id="rId3" imgW="4006850" imgH="2857500" progId="">
                  <p:embed/>
                </p:oleObj>
              </mc:Choice>
              <mc:Fallback>
                <p:oleObj name="Clip" r:id="rId3" imgW="4006850" imgH="28575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3621088"/>
                        <a:ext cx="15462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reeform 2"/>
          <p:cNvSpPr>
            <a:spLocks/>
          </p:cNvSpPr>
          <p:nvPr/>
        </p:nvSpPr>
        <p:spPr bwMode="auto">
          <a:xfrm>
            <a:off x="6186488" y="1670050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0" name="Freeform 3"/>
          <p:cNvSpPr>
            <a:spLocks/>
          </p:cNvSpPr>
          <p:nvPr/>
        </p:nvSpPr>
        <p:spPr bwMode="auto">
          <a:xfrm>
            <a:off x="6492875" y="140176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>
            <a:off x="6488113" y="1427163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2" name="Freeform 5"/>
          <p:cNvSpPr>
            <a:spLocks/>
          </p:cNvSpPr>
          <p:nvPr/>
        </p:nvSpPr>
        <p:spPr bwMode="auto">
          <a:xfrm>
            <a:off x="6484938" y="143033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3" name="Freeform 6"/>
          <p:cNvSpPr>
            <a:spLocks/>
          </p:cNvSpPr>
          <p:nvPr/>
        </p:nvSpPr>
        <p:spPr bwMode="auto">
          <a:xfrm>
            <a:off x="6459538" y="1401763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4" name="Freeform 7"/>
          <p:cNvSpPr>
            <a:spLocks/>
          </p:cNvSpPr>
          <p:nvPr/>
        </p:nvSpPr>
        <p:spPr bwMode="auto">
          <a:xfrm>
            <a:off x="6459538" y="141446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31813" y="146050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N°23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4 types de participants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508000" y="1443038"/>
            <a:ext cx="632618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893763" y="2736850"/>
            <a:ext cx="2819400" cy="1568450"/>
          </a:xfrm>
          <a:prstGeom prst="rect">
            <a:avLst/>
          </a:prstGeom>
          <a:gradFill rotWithShape="1">
            <a:gsLst>
              <a:gs pos="0">
                <a:srgbClr val="FF2323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 u="sng"/>
              <a:t>Critique</a:t>
            </a:r>
            <a:br>
              <a:rPr lang="fr-FR" altLang="fr-FR" sz="1600" b="1" u="sng"/>
            </a:br>
            <a:r>
              <a:rPr lang="fr-FR" altLang="fr-FR" sz="1600" b="1"/>
              <a:t/>
            </a:r>
            <a:br>
              <a:rPr lang="fr-FR" altLang="fr-FR" sz="1600" b="1"/>
            </a:br>
            <a:r>
              <a:rPr lang="fr-FR" altLang="fr-FR" sz="1600" b="1"/>
              <a:t>Raisonne / l’objectif.</a:t>
            </a:r>
            <a:br>
              <a:rPr lang="fr-FR" altLang="fr-FR" sz="1600" b="1"/>
            </a:br>
            <a:r>
              <a:rPr lang="fr-FR" altLang="fr-FR" sz="1600" b="1"/>
              <a:t>Analyse les faits.</a:t>
            </a:r>
            <a:br>
              <a:rPr lang="fr-FR" altLang="fr-FR" sz="1600" b="1"/>
            </a:br>
            <a:r>
              <a:rPr lang="fr-FR" altLang="fr-FR" sz="1600" b="1"/>
              <a:t>Aime que l’agenda soit clair et précis. 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3636963" y="2736850"/>
            <a:ext cx="2667000" cy="156845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 u="sng"/>
              <a:t>Positif</a:t>
            </a:r>
            <a:br>
              <a:rPr lang="fr-FR" altLang="fr-FR" sz="1600" b="1" u="sng"/>
            </a:br>
            <a:r>
              <a:rPr lang="fr-FR" altLang="fr-FR" sz="1600" b="1"/>
              <a:t>N’aime pas perdre son temps. </a:t>
            </a:r>
            <a:br>
              <a:rPr lang="fr-FR" altLang="fr-FR" sz="1600" b="1"/>
            </a:br>
            <a:r>
              <a:rPr lang="fr-FR" altLang="fr-FR" sz="1600" b="1"/>
              <a:t>Sera la locomotive du groupe.</a:t>
            </a:r>
            <a:br>
              <a:rPr lang="fr-FR" altLang="fr-FR" sz="1600" b="1"/>
            </a:br>
            <a:r>
              <a:rPr lang="fr-FR" altLang="fr-FR" sz="1600" b="1"/>
              <a:t>Fera preuve de créativité lors des brainstormings et des résolutions de problèmes. 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3713163" y="8051800"/>
            <a:ext cx="2590800" cy="16906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 u="sng"/>
              <a:t>Bavard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b="1"/>
              <a:t>Aime communiquer. </a:t>
            </a:r>
            <a:br>
              <a:rPr lang="fr-FR" altLang="fr-FR" sz="1600" b="1"/>
            </a:br>
            <a:r>
              <a:rPr lang="fr-FR" altLang="fr-FR" sz="1600" b="1"/>
              <a:t>Pas la conscience du temps. </a:t>
            </a:r>
            <a:br>
              <a:rPr lang="fr-FR" altLang="fr-FR" sz="1600" b="1"/>
            </a:br>
            <a:r>
              <a:rPr lang="fr-FR" altLang="fr-FR" sz="1600" b="1"/>
              <a:t>Prend trop d’engagement. </a:t>
            </a:r>
            <a:br>
              <a:rPr lang="fr-FR" altLang="fr-FR" sz="1600" b="1"/>
            </a:br>
            <a:r>
              <a:rPr lang="fr-FR" altLang="fr-FR" sz="1600" b="1"/>
              <a:t>Assure peu de suivi. </a:t>
            </a:r>
            <a:br>
              <a:rPr lang="fr-FR" altLang="fr-FR" sz="1600" b="1"/>
            </a:br>
            <a:r>
              <a:rPr lang="fr-FR" altLang="fr-FR" sz="1600" b="1"/>
              <a:t>Perd de vue les objectifs. 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893763" y="8051800"/>
            <a:ext cx="2819400" cy="1690688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 u="sng"/>
              <a:t>Discret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b="1"/>
              <a:t>Comportements dysfonctionnels par rapport au groupe.</a:t>
            </a:r>
            <a:br>
              <a:rPr lang="fr-FR" altLang="fr-FR" sz="1600" b="1"/>
            </a:br>
            <a:r>
              <a:rPr lang="fr-FR" altLang="fr-FR" sz="1600" b="1"/>
              <a:t>Vérifiera la bonne tenue de l’agenda.</a:t>
            </a:r>
          </a:p>
        </p:txBody>
      </p:sp>
      <p:sp>
        <p:nvSpPr>
          <p:cNvPr id="43021" name="WordArt 14"/>
          <p:cNvSpPr>
            <a:spLocks noChangeArrowheads="1" noChangeShapeType="1" noTextEdit="1"/>
          </p:cNvSpPr>
          <p:nvPr/>
        </p:nvSpPr>
        <p:spPr bwMode="auto">
          <a:xfrm>
            <a:off x="1042988" y="4418013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3022" name="WordArt 15"/>
          <p:cNvSpPr>
            <a:spLocks noChangeArrowheads="1" noChangeShapeType="1" noTextEdit="1"/>
          </p:cNvSpPr>
          <p:nvPr/>
        </p:nvSpPr>
        <p:spPr bwMode="auto">
          <a:xfrm>
            <a:off x="1065213" y="6773863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3023" name="WordArt 16"/>
          <p:cNvSpPr>
            <a:spLocks noChangeArrowheads="1" noChangeShapeType="1" noTextEdit="1"/>
          </p:cNvSpPr>
          <p:nvPr/>
        </p:nvSpPr>
        <p:spPr bwMode="auto">
          <a:xfrm>
            <a:off x="5505450" y="682942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3024" name="WordArt 17"/>
          <p:cNvSpPr>
            <a:spLocks noChangeArrowheads="1" noChangeShapeType="1" noTextEdit="1"/>
          </p:cNvSpPr>
          <p:nvPr/>
        </p:nvSpPr>
        <p:spPr bwMode="auto">
          <a:xfrm>
            <a:off x="5376863" y="441642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</a:p>
        </p:txBody>
      </p:sp>
      <p:grpSp>
        <p:nvGrpSpPr>
          <p:cNvPr id="43025" name="Group 18"/>
          <p:cNvGrpSpPr>
            <a:grpSpLocks/>
          </p:cNvGrpSpPr>
          <p:nvPr/>
        </p:nvGrpSpPr>
        <p:grpSpPr bwMode="auto">
          <a:xfrm>
            <a:off x="2292350" y="4821238"/>
            <a:ext cx="3063875" cy="2932112"/>
            <a:chOff x="1661" y="2381"/>
            <a:chExt cx="1270" cy="1270"/>
          </a:xfrm>
        </p:grpSpPr>
        <p:sp>
          <p:nvSpPr>
            <p:cNvPr id="43026" name="Rectangle 19"/>
            <p:cNvSpPr>
              <a:spLocks noChangeArrowheads="1"/>
            </p:cNvSpPr>
            <p:nvPr/>
          </p:nvSpPr>
          <p:spPr bwMode="auto">
            <a:xfrm>
              <a:off x="1675" y="2381"/>
              <a:ext cx="1246" cy="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27" name="Oval 20"/>
            <p:cNvSpPr>
              <a:spLocks noChangeArrowheads="1"/>
            </p:cNvSpPr>
            <p:nvPr/>
          </p:nvSpPr>
          <p:spPr bwMode="auto">
            <a:xfrm>
              <a:off x="1719" y="2532"/>
              <a:ext cx="1172" cy="989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28" name="Freeform 21"/>
            <p:cNvSpPr>
              <a:spLocks/>
            </p:cNvSpPr>
            <p:nvPr/>
          </p:nvSpPr>
          <p:spPr bwMode="auto">
            <a:xfrm>
              <a:off x="1826" y="2696"/>
              <a:ext cx="765" cy="328"/>
            </a:xfrm>
            <a:custGeom>
              <a:avLst/>
              <a:gdLst>
                <a:gd name="T0" fmla="*/ 0 w 3700"/>
                <a:gd name="T1" fmla="*/ 10 h 1852"/>
                <a:gd name="T2" fmla="*/ 0 w 3700"/>
                <a:gd name="T3" fmla="*/ 8 h 1852"/>
                <a:gd name="T4" fmla="*/ 1 w 3700"/>
                <a:gd name="T5" fmla="*/ 7 h 1852"/>
                <a:gd name="T6" fmla="*/ 1 w 3700"/>
                <a:gd name="T7" fmla="*/ 6 h 1852"/>
                <a:gd name="T8" fmla="*/ 2 w 3700"/>
                <a:gd name="T9" fmla="*/ 5 h 1852"/>
                <a:gd name="T10" fmla="*/ 3 w 3700"/>
                <a:gd name="T11" fmla="*/ 4 h 1852"/>
                <a:gd name="T12" fmla="*/ 4 w 3700"/>
                <a:gd name="T13" fmla="*/ 4 h 1852"/>
                <a:gd name="T14" fmla="*/ 4 w 3700"/>
                <a:gd name="T15" fmla="*/ 3 h 1852"/>
                <a:gd name="T16" fmla="*/ 5 w 3700"/>
                <a:gd name="T17" fmla="*/ 3 h 1852"/>
                <a:gd name="T18" fmla="*/ 6 w 3700"/>
                <a:gd name="T19" fmla="*/ 2 h 1852"/>
                <a:gd name="T20" fmla="*/ 7 w 3700"/>
                <a:gd name="T21" fmla="*/ 2 h 1852"/>
                <a:gd name="T22" fmla="*/ 8 w 3700"/>
                <a:gd name="T23" fmla="*/ 1 h 1852"/>
                <a:gd name="T24" fmla="*/ 9 w 3700"/>
                <a:gd name="T25" fmla="*/ 1 h 1852"/>
                <a:gd name="T26" fmla="*/ 11 w 3700"/>
                <a:gd name="T27" fmla="*/ 1 h 1852"/>
                <a:gd name="T28" fmla="*/ 12 w 3700"/>
                <a:gd name="T29" fmla="*/ 0 h 1852"/>
                <a:gd name="T30" fmla="*/ 13 w 3700"/>
                <a:gd name="T31" fmla="*/ 0 h 1852"/>
                <a:gd name="T32" fmla="*/ 14 w 3700"/>
                <a:gd name="T33" fmla="*/ 0 h 1852"/>
                <a:gd name="T34" fmla="*/ 16 w 3700"/>
                <a:gd name="T35" fmla="*/ 0 h 1852"/>
                <a:gd name="T36" fmla="*/ 17 w 3700"/>
                <a:gd name="T37" fmla="*/ 0 h 1852"/>
                <a:gd name="T38" fmla="*/ 19 w 3700"/>
                <a:gd name="T39" fmla="*/ 0 h 1852"/>
                <a:gd name="T40" fmla="*/ 20 w 3700"/>
                <a:gd name="T41" fmla="*/ 0 h 1852"/>
                <a:gd name="T42" fmla="*/ 22 w 3700"/>
                <a:gd name="T43" fmla="*/ 1 h 1852"/>
                <a:gd name="T44" fmla="*/ 23 w 3700"/>
                <a:gd name="T45" fmla="*/ 1 h 1852"/>
                <a:gd name="T46" fmla="*/ 24 w 3700"/>
                <a:gd name="T47" fmla="*/ 1 h 1852"/>
                <a:gd name="T48" fmla="*/ 25 w 3700"/>
                <a:gd name="T49" fmla="*/ 1 h 1852"/>
                <a:gd name="T50" fmla="*/ 26 w 3700"/>
                <a:gd name="T51" fmla="*/ 2 h 1852"/>
                <a:gd name="T52" fmla="*/ 27 w 3700"/>
                <a:gd name="T53" fmla="*/ 2 h 1852"/>
                <a:gd name="T54" fmla="*/ 27 w 3700"/>
                <a:gd name="T55" fmla="*/ 2 h 1852"/>
                <a:gd name="T56" fmla="*/ 28 w 3700"/>
                <a:gd name="T57" fmla="*/ 3 h 1852"/>
                <a:gd name="T58" fmla="*/ 29 w 3700"/>
                <a:gd name="T59" fmla="*/ 4 h 1852"/>
                <a:gd name="T60" fmla="*/ 30 w 3700"/>
                <a:gd name="T61" fmla="*/ 4 h 1852"/>
                <a:gd name="T62" fmla="*/ 31 w 3700"/>
                <a:gd name="T63" fmla="*/ 5 h 1852"/>
                <a:gd name="T64" fmla="*/ 31 w 3700"/>
                <a:gd name="T65" fmla="*/ 6 h 1852"/>
                <a:gd name="T66" fmla="*/ 31 w 3700"/>
                <a:gd name="T67" fmla="*/ 6 h 1852"/>
                <a:gd name="T68" fmla="*/ 32 w 3700"/>
                <a:gd name="T69" fmla="*/ 7 h 1852"/>
                <a:gd name="T70" fmla="*/ 32 w 3700"/>
                <a:gd name="T71" fmla="*/ 8 h 1852"/>
                <a:gd name="T72" fmla="*/ 32 w 3700"/>
                <a:gd name="T73" fmla="*/ 8 h 1852"/>
                <a:gd name="T74" fmla="*/ 33 w 3700"/>
                <a:gd name="T75" fmla="*/ 9 h 1852"/>
                <a:gd name="T76" fmla="*/ 33 w 3700"/>
                <a:gd name="T77" fmla="*/ 10 h 1852"/>
                <a:gd name="T78" fmla="*/ 33 w 3700"/>
                <a:gd name="T79" fmla="*/ 10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29" name="Oval 22"/>
            <p:cNvSpPr>
              <a:spLocks noChangeArrowheads="1"/>
            </p:cNvSpPr>
            <p:nvPr/>
          </p:nvSpPr>
          <p:spPr bwMode="auto">
            <a:xfrm>
              <a:off x="1749" y="2557"/>
              <a:ext cx="1112" cy="93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0" name="Oval 23"/>
            <p:cNvSpPr>
              <a:spLocks noChangeArrowheads="1"/>
            </p:cNvSpPr>
            <p:nvPr/>
          </p:nvSpPr>
          <p:spPr bwMode="auto">
            <a:xfrm>
              <a:off x="1778" y="2582"/>
              <a:ext cx="1054" cy="889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1" name="Oval 24"/>
            <p:cNvSpPr>
              <a:spLocks noChangeArrowheads="1"/>
            </p:cNvSpPr>
            <p:nvPr/>
          </p:nvSpPr>
          <p:spPr bwMode="auto">
            <a:xfrm>
              <a:off x="1807" y="2607"/>
              <a:ext cx="996" cy="839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2" name="Oval 25"/>
            <p:cNvSpPr>
              <a:spLocks noChangeArrowheads="1"/>
            </p:cNvSpPr>
            <p:nvPr/>
          </p:nvSpPr>
          <p:spPr bwMode="auto">
            <a:xfrm>
              <a:off x="1837" y="2632"/>
              <a:ext cx="937" cy="790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3" name="Oval 26"/>
            <p:cNvSpPr>
              <a:spLocks noChangeArrowheads="1"/>
            </p:cNvSpPr>
            <p:nvPr/>
          </p:nvSpPr>
          <p:spPr bwMode="auto">
            <a:xfrm>
              <a:off x="1866" y="2656"/>
              <a:ext cx="879" cy="74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4" name="Oval 27"/>
            <p:cNvSpPr>
              <a:spLocks noChangeArrowheads="1"/>
            </p:cNvSpPr>
            <p:nvPr/>
          </p:nvSpPr>
          <p:spPr bwMode="auto">
            <a:xfrm>
              <a:off x="1884" y="2671"/>
              <a:ext cx="842" cy="71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5" name="Oval 28"/>
            <p:cNvSpPr>
              <a:spLocks noChangeArrowheads="1"/>
            </p:cNvSpPr>
            <p:nvPr/>
          </p:nvSpPr>
          <p:spPr bwMode="auto">
            <a:xfrm>
              <a:off x="1914" y="2696"/>
              <a:ext cx="785" cy="661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6" name="Oval 29"/>
            <p:cNvSpPr>
              <a:spLocks noChangeArrowheads="1"/>
            </p:cNvSpPr>
            <p:nvPr/>
          </p:nvSpPr>
          <p:spPr bwMode="auto">
            <a:xfrm>
              <a:off x="1941" y="2720"/>
              <a:ext cx="727" cy="613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7" name="Oval 30"/>
            <p:cNvSpPr>
              <a:spLocks noChangeArrowheads="1"/>
            </p:cNvSpPr>
            <p:nvPr/>
          </p:nvSpPr>
          <p:spPr bwMode="auto">
            <a:xfrm>
              <a:off x="1972" y="2745"/>
              <a:ext cx="666" cy="563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8" name="Oval 31"/>
            <p:cNvSpPr>
              <a:spLocks noChangeArrowheads="1"/>
            </p:cNvSpPr>
            <p:nvPr/>
          </p:nvSpPr>
          <p:spPr bwMode="auto">
            <a:xfrm>
              <a:off x="2001" y="2770"/>
              <a:ext cx="608" cy="51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39" name="Oval 32"/>
            <p:cNvSpPr>
              <a:spLocks noChangeArrowheads="1"/>
            </p:cNvSpPr>
            <p:nvPr/>
          </p:nvSpPr>
          <p:spPr bwMode="auto">
            <a:xfrm>
              <a:off x="2018" y="2785"/>
              <a:ext cx="575" cy="48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40" name="Oval 33"/>
            <p:cNvSpPr>
              <a:spLocks noChangeArrowheads="1"/>
            </p:cNvSpPr>
            <p:nvPr/>
          </p:nvSpPr>
          <p:spPr bwMode="auto">
            <a:xfrm>
              <a:off x="2047" y="2810"/>
              <a:ext cx="516" cy="434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41" name="Oval 34"/>
            <p:cNvSpPr>
              <a:spLocks noChangeArrowheads="1"/>
            </p:cNvSpPr>
            <p:nvPr/>
          </p:nvSpPr>
          <p:spPr bwMode="auto">
            <a:xfrm>
              <a:off x="2077" y="2835"/>
              <a:ext cx="457" cy="384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42" name="Oval 35"/>
            <p:cNvSpPr>
              <a:spLocks noChangeArrowheads="1"/>
            </p:cNvSpPr>
            <p:nvPr/>
          </p:nvSpPr>
          <p:spPr bwMode="auto">
            <a:xfrm>
              <a:off x="2106" y="2858"/>
              <a:ext cx="399" cy="336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43" name="Line 36"/>
            <p:cNvSpPr>
              <a:spLocks noChangeShapeType="1"/>
            </p:cNvSpPr>
            <p:nvPr/>
          </p:nvSpPr>
          <p:spPr bwMode="auto">
            <a:xfrm>
              <a:off x="2305" y="2489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4" name="Line 37"/>
            <p:cNvSpPr>
              <a:spLocks noChangeShapeType="1"/>
            </p:cNvSpPr>
            <p:nvPr/>
          </p:nvSpPr>
          <p:spPr bwMode="auto">
            <a:xfrm rot="-2684117">
              <a:off x="2090" y="2570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5" name="Line 38"/>
            <p:cNvSpPr>
              <a:spLocks noChangeShapeType="1"/>
            </p:cNvSpPr>
            <p:nvPr/>
          </p:nvSpPr>
          <p:spPr bwMode="auto">
            <a:xfrm rot="2715883">
              <a:off x="2524" y="2530"/>
              <a:ext cx="0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6" name="Line 39"/>
            <p:cNvSpPr>
              <a:spLocks noChangeShapeType="1"/>
            </p:cNvSpPr>
            <p:nvPr/>
          </p:nvSpPr>
          <p:spPr bwMode="auto">
            <a:xfrm rot="17516677" flipH="1">
              <a:off x="2021" y="2619"/>
              <a:ext cx="0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7" name="Line 40"/>
            <p:cNvSpPr>
              <a:spLocks noChangeShapeType="1"/>
            </p:cNvSpPr>
            <p:nvPr/>
          </p:nvSpPr>
          <p:spPr bwMode="auto">
            <a:xfrm rot="-1316677">
              <a:off x="2189" y="2511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8" name="Line 41"/>
            <p:cNvSpPr>
              <a:spLocks noChangeShapeType="1"/>
            </p:cNvSpPr>
            <p:nvPr/>
          </p:nvSpPr>
          <p:spPr bwMode="auto">
            <a:xfrm rot="1316677" flipH="1">
              <a:off x="2422" y="2511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49" name="Line 42"/>
            <p:cNvSpPr>
              <a:spLocks noChangeShapeType="1"/>
            </p:cNvSpPr>
            <p:nvPr/>
          </p:nvSpPr>
          <p:spPr bwMode="auto">
            <a:xfrm rot="4083323">
              <a:off x="2590" y="2617"/>
              <a:ext cx="0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50" name="Oval 43"/>
            <p:cNvSpPr>
              <a:spLocks noChangeArrowheads="1"/>
            </p:cNvSpPr>
            <p:nvPr/>
          </p:nvSpPr>
          <p:spPr bwMode="auto">
            <a:xfrm>
              <a:off x="2018" y="2785"/>
              <a:ext cx="575" cy="484"/>
            </a:xfrm>
            <a:prstGeom prst="ellipse">
              <a:avLst/>
            </a:prstGeom>
            <a:solidFill>
              <a:schemeClr val="bg1">
                <a:alpha val="52156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51" name="Rectangle 44"/>
            <p:cNvSpPr>
              <a:spLocks noChangeArrowheads="1"/>
            </p:cNvSpPr>
            <p:nvPr/>
          </p:nvSpPr>
          <p:spPr bwMode="auto">
            <a:xfrm>
              <a:off x="1661" y="3026"/>
              <a:ext cx="1270" cy="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52" name="Rectangle 45"/>
            <p:cNvSpPr>
              <a:spLocks noChangeArrowheads="1"/>
            </p:cNvSpPr>
            <p:nvPr/>
          </p:nvSpPr>
          <p:spPr bwMode="auto">
            <a:xfrm>
              <a:off x="1671" y="2382"/>
              <a:ext cx="1252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053" name="Line 46"/>
            <p:cNvSpPr>
              <a:spLocks noChangeShapeType="1"/>
            </p:cNvSpPr>
            <p:nvPr/>
          </p:nvSpPr>
          <p:spPr bwMode="auto">
            <a:xfrm rot="-5400000">
              <a:off x="2309" y="2439"/>
              <a:ext cx="0" cy="1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3054" name="Rectangle 47"/>
            <p:cNvSpPr>
              <a:spLocks noChangeArrowheads="1"/>
            </p:cNvSpPr>
            <p:nvPr/>
          </p:nvSpPr>
          <p:spPr bwMode="auto">
            <a:xfrm>
              <a:off x="1671" y="3198"/>
              <a:ext cx="1252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fr-FR" altLang="fr-FR" sz="16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2"/>
          <p:cNvSpPr>
            <a:spLocks/>
          </p:cNvSpPr>
          <p:nvPr/>
        </p:nvSpPr>
        <p:spPr bwMode="auto">
          <a:xfrm>
            <a:off x="6200775" y="17018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4" name="Freeform 3"/>
          <p:cNvSpPr>
            <a:spLocks/>
          </p:cNvSpPr>
          <p:nvPr/>
        </p:nvSpPr>
        <p:spPr bwMode="auto">
          <a:xfrm>
            <a:off x="6507163" y="14335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5" name="Freeform 4"/>
          <p:cNvSpPr>
            <a:spLocks/>
          </p:cNvSpPr>
          <p:nvPr/>
        </p:nvSpPr>
        <p:spPr bwMode="auto">
          <a:xfrm>
            <a:off x="6502400" y="14589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6" name="Freeform 5"/>
          <p:cNvSpPr>
            <a:spLocks/>
          </p:cNvSpPr>
          <p:nvPr/>
        </p:nvSpPr>
        <p:spPr bwMode="auto">
          <a:xfrm>
            <a:off x="6499225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7" name="Freeform 6"/>
          <p:cNvSpPr>
            <a:spLocks/>
          </p:cNvSpPr>
          <p:nvPr/>
        </p:nvSpPr>
        <p:spPr bwMode="auto">
          <a:xfrm>
            <a:off x="6473825" y="14335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8" name="Freeform 7"/>
          <p:cNvSpPr>
            <a:spLocks/>
          </p:cNvSpPr>
          <p:nvPr/>
        </p:nvSpPr>
        <p:spPr bwMode="auto">
          <a:xfrm>
            <a:off x="6473825" y="14462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46100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N°24 : </a:t>
            </a:r>
            <a:br>
              <a:rPr lang="fr-FR" altLang="fr-FR" sz="2800" b="1" dirty="0"/>
            </a:br>
            <a:r>
              <a:rPr lang="fr-FR" altLang="fr-FR" sz="3600" b="1" dirty="0"/>
              <a:t> </a:t>
            </a:r>
            <a:r>
              <a:rPr lang="fr-FR" altLang="fr-FR" sz="2400" b="1" dirty="0" smtClean="0"/>
              <a:t>Animation Agile des réunions</a:t>
            </a:r>
            <a:endParaRPr lang="fr-FR" altLang="fr-FR" sz="24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0" y="2796722"/>
            <a:ext cx="7218536" cy="5237389"/>
            <a:chOff x="-105635" y="3706586"/>
            <a:chExt cx="7895498" cy="523738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35" y="3740150"/>
              <a:ext cx="7895498" cy="421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60521" y="4795838"/>
              <a:ext cx="1066800" cy="736600"/>
            </a:xfrm>
            <a:prstGeom prst="flowChartAlternateProcess">
              <a:avLst/>
            </a:prstGeom>
            <a:solidFill>
              <a:srgbClr val="F5B87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>
                  <a:latin typeface="Arial Narrow" pitchFamily="34" charset="0"/>
                </a:rPr>
                <a:t>Sprint</a:t>
              </a:r>
            </a:p>
            <a:p>
              <a:pPr algn="ctr"/>
              <a:r>
                <a:rPr lang="en-US" altLang="fr-FR" sz="1400" dirty="0">
                  <a:latin typeface="Arial Narrow" pitchFamily="34" charset="0"/>
                </a:rPr>
                <a:t>Backlog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5784157" y="4509408"/>
              <a:ext cx="1539918" cy="1277256"/>
            </a:xfrm>
            <a:prstGeom prst="flowChartAlternateProcess">
              <a:avLst/>
            </a:prstGeom>
            <a:solidFill>
              <a:srgbClr val="F5B87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 err="1">
                  <a:latin typeface="Arial Narrow" pitchFamily="34" charset="0"/>
                </a:rPr>
                <a:t>Projets</a:t>
              </a:r>
              <a:r>
                <a:rPr lang="en-US" altLang="fr-FR" sz="1400" dirty="0">
                  <a:latin typeface="Arial Narrow" pitchFamily="34" charset="0"/>
                </a:rPr>
                <a:t> </a:t>
              </a:r>
              <a:r>
                <a:rPr lang="en-US" altLang="fr-FR" sz="1400" dirty="0" smtClean="0">
                  <a:latin typeface="Arial Narrow" pitchFamily="34" charset="0"/>
                </a:rPr>
                <a:t/>
              </a:r>
              <a:br>
                <a:rPr lang="en-US" altLang="fr-FR" sz="1400" dirty="0" smtClean="0">
                  <a:latin typeface="Arial Narrow" pitchFamily="34" charset="0"/>
                </a:rPr>
              </a:br>
              <a:r>
                <a:rPr lang="en-US" altLang="fr-FR" sz="1400" dirty="0" err="1" smtClean="0">
                  <a:latin typeface="Arial Narrow" pitchFamily="34" charset="0"/>
                </a:rPr>
                <a:t>terminés</a:t>
              </a:r>
              <a:endParaRPr lang="en-US" altLang="fr-FR" sz="1400" dirty="0">
                <a:latin typeface="Arial Narrow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5032375" y="4287838"/>
              <a:ext cx="914400" cy="78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849938" y="4029075"/>
              <a:ext cx="633412" cy="331788"/>
            </a:xfrm>
            <a:prstGeom prst="flowChartAlternateProcess">
              <a:avLst/>
            </a:prstGeom>
            <a:solidFill>
              <a:srgbClr val="F5B87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fr-FR" sz="1400" dirty="0">
                  <a:latin typeface="Arial Narrow" pitchFamily="34" charset="0"/>
                </a:rPr>
                <a:t>Sprint</a:t>
              </a: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881063" y="6764338"/>
              <a:ext cx="6337300" cy="2179637"/>
            </a:xfrm>
            <a:custGeom>
              <a:avLst/>
              <a:gdLst>
                <a:gd name="T0" fmla="*/ 5863780 w 4189"/>
                <a:gd name="T1" fmla="*/ 464157 h 803"/>
                <a:gd name="T2" fmla="*/ 5508262 w 4189"/>
                <a:gd name="T3" fmla="*/ 1506475 h 803"/>
                <a:gd name="T4" fmla="*/ 894090 w 4189"/>
                <a:gd name="T5" fmla="*/ 1929916 h 803"/>
                <a:gd name="T6" fmla="*/ 140694 w 4189"/>
                <a:gd name="T7" fmla="*/ 0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9" h="803">
                  <a:moveTo>
                    <a:pt x="3876" y="171"/>
                  </a:moveTo>
                  <a:cubicBezTo>
                    <a:pt x="4032" y="318"/>
                    <a:pt x="4189" y="465"/>
                    <a:pt x="3641" y="555"/>
                  </a:cubicBezTo>
                  <a:cubicBezTo>
                    <a:pt x="3093" y="645"/>
                    <a:pt x="1182" y="803"/>
                    <a:pt x="591" y="711"/>
                  </a:cubicBezTo>
                  <a:cubicBezTo>
                    <a:pt x="0" y="619"/>
                    <a:pt x="46" y="309"/>
                    <a:pt x="93" y="0"/>
                  </a:cubicBezTo>
                </a:path>
              </a:pathLst>
            </a:custGeom>
            <a:noFill/>
            <a:ln w="76200" cap="flat" cmpd="sng">
              <a:solidFill>
                <a:srgbClr val="99CC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dirty="0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2184558" y="3751489"/>
              <a:ext cx="1296988" cy="715963"/>
            </a:xfrm>
            <a:prstGeom prst="flowChartAlternateProcess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>
                  <a:latin typeface="Arial Narrow" pitchFamily="34" charset="0"/>
                </a:rPr>
                <a:t>Mêlée</a:t>
              </a:r>
            </a:p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Quotidienne </a:t>
              </a:r>
              <a:br>
                <a:rPr lang="en-US" altLang="fr-FR" sz="1400" dirty="0" smtClean="0">
                  <a:latin typeface="Arial Narrow" pitchFamily="34" charset="0"/>
                </a:rPr>
              </a:br>
              <a:r>
                <a:rPr lang="en-US" altLang="fr-FR" sz="1400" dirty="0" smtClean="0">
                  <a:latin typeface="Arial Narrow" pitchFamily="34" charset="0"/>
                </a:rPr>
                <a:t>/ Hebdomadaire</a:t>
              </a:r>
              <a:endParaRPr lang="en-US" altLang="fr-FR" sz="1400" dirty="0">
                <a:latin typeface="Arial Narrow" pitchFamily="34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5849938" y="6908800"/>
              <a:ext cx="1360487" cy="331788"/>
            </a:xfrm>
            <a:prstGeom prst="flowChartAlternateProcess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en-US" altLang="fr-FR" sz="1400" dirty="0">
                  <a:latin typeface="Arial Narrow" pitchFamily="34" charset="0"/>
                </a:rPr>
                <a:t>Retrospectives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 flipV="1">
              <a:off x="2178050" y="6692900"/>
              <a:ext cx="107950" cy="1038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1606549" y="7507004"/>
              <a:ext cx="1420770" cy="340519"/>
            </a:xfrm>
            <a:prstGeom prst="flowChartAlternateProcess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fr-FR" sz="1400" dirty="0">
                  <a:latin typeface="Arial Narrow" pitchFamily="34" charset="0"/>
                </a:rPr>
                <a:t>Sprint Meeting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 rot="21208145">
              <a:off x="3340100" y="8382000"/>
              <a:ext cx="1016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4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Adaptation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932243" y="4386943"/>
              <a:ext cx="9557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rPr>
                <a:t>24 </a:t>
              </a:r>
              <a:r>
                <a:rPr lang="en-US" altLang="fr-FR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rPr>
                <a:t>heures </a:t>
              </a:r>
            </a:p>
            <a:p>
              <a:pPr>
                <a:defRPr/>
              </a:pPr>
              <a:r>
                <a:rPr lang="en-US" altLang="fr-FR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rPr>
                <a:t>/ 1 semaine</a:t>
              </a:r>
              <a:endParaRPr lang="en-US" altLang="fr-F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741738" y="5430838"/>
              <a:ext cx="12906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fr-F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rPr>
                <a:t>2 – 4 </a:t>
              </a:r>
              <a:r>
                <a:rPr lang="en-US" altLang="fr-FR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rPr>
                <a:t>semaines</a:t>
              </a:r>
              <a:endParaRPr lang="en-US" altLang="fr-F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523181" y="4821238"/>
              <a:ext cx="1155700" cy="762000"/>
            </a:xfrm>
            <a:prstGeom prst="flowChartAlternateProcess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Backlog</a:t>
              </a:r>
            </a:p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Trimestriel</a:t>
              </a:r>
              <a:endParaRPr lang="en-US" altLang="fr-FR" sz="1400" dirty="0">
                <a:latin typeface="Arial Narrow" pitchFamily="34" charset="0"/>
              </a:endParaRP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453902" y="3720647"/>
              <a:ext cx="823273" cy="762000"/>
            </a:xfrm>
            <a:prstGeom prst="flowChartAlternateProcess">
              <a:avLst/>
            </a:prstGeom>
            <a:solidFill>
              <a:srgbClr val="F5B87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Objectifs</a:t>
              </a:r>
            </a:p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Annuels</a:t>
              </a:r>
              <a:endParaRPr lang="en-US" altLang="fr-FR" sz="1400" dirty="0">
                <a:latin typeface="Arial Narrow" pitchFamily="34" charset="0"/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349386" y="3706586"/>
              <a:ext cx="745856" cy="762000"/>
            </a:xfrm>
            <a:prstGeom prst="flowChartAlternateProcess">
              <a:avLst/>
            </a:prstGeom>
            <a:solidFill>
              <a:srgbClr val="F5B87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fr-FR" sz="1400" dirty="0" smtClean="0">
                  <a:latin typeface="Arial Narrow" pitchFamily="34" charset="0"/>
                </a:rPr>
                <a:t>Projets</a:t>
              </a:r>
            </a:p>
            <a:p>
              <a:pPr algn="ctr"/>
              <a:r>
                <a:rPr lang="en-US" altLang="fr-FR" sz="1400" dirty="0">
                  <a:latin typeface="Arial Narrow" pitchFamily="34" charset="0"/>
                </a:rPr>
                <a:t>e</a:t>
              </a:r>
              <a:r>
                <a:rPr lang="en-US" altLang="fr-FR" sz="1400" dirty="0" smtClean="0">
                  <a:latin typeface="Arial Narrow" pitchFamily="34" charset="0"/>
                </a:rPr>
                <a:t>n cours</a:t>
              </a:r>
              <a:endParaRPr lang="en-US" altLang="fr-FR" sz="1400" dirty="0">
                <a:latin typeface="Arial Narrow" pitchFamily="34" charset="0"/>
              </a:endParaRPr>
            </a:p>
          </p:txBody>
        </p:sp>
        <p:cxnSp>
          <p:nvCxnSpPr>
            <p:cNvPr id="28" name="Connecteur droit avec flèche 27"/>
            <p:cNvCxnSpPr>
              <a:stCxn id="27" idx="2"/>
            </p:cNvCxnSpPr>
            <p:nvPr/>
          </p:nvCxnSpPr>
          <p:spPr bwMode="auto">
            <a:xfrm flipH="1">
              <a:off x="1349386" y="4468586"/>
              <a:ext cx="372928" cy="3381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Connecteur droit avec flèche 28"/>
            <p:cNvCxnSpPr>
              <a:stCxn id="26" idx="2"/>
            </p:cNvCxnSpPr>
            <p:nvPr/>
          </p:nvCxnSpPr>
          <p:spPr bwMode="auto">
            <a:xfrm>
              <a:off x="865540" y="4482647"/>
              <a:ext cx="162172" cy="3283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522288" y="14747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-80876" y="8276999"/>
            <a:ext cx="7380288" cy="1157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 i="1">
                <a:solidFill>
                  <a:srgbClr val="0033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938" lvl="1" indent="-7938" algn="ctr" defTabSz="914400">
              <a:buFontTx/>
              <a:buNone/>
              <a:defRPr/>
            </a:pPr>
            <a:r>
              <a:rPr lang="fr-FR" sz="1800" b="1" kern="0" dirty="0" smtClean="0">
                <a:latin typeface="Arial"/>
                <a:cs typeface="Arial" charset="0"/>
              </a:rPr>
              <a:t>Principe de livraisons itératives</a:t>
            </a:r>
            <a:endParaRPr lang="fr-FR" sz="1800" kern="0" dirty="0" smtClean="0">
              <a:latin typeface="Arial"/>
              <a:cs typeface="Arial" charset="0"/>
            </a:endParaRPr>
          </a:p>
          <a:p>
            <a:pPr marL="7938" lvl="1" indent="-7938" algn="ctr" defTabSz="914400">
              <a:buFontTx/>
              <a:buNone/>
              <a:defRPr/>
            </a:pPr>
            <a:r>
              <a:rPr lang="fr-FR" sz="1600" kern="0" dirty="0" err="1" smtClean="0">
                <a:latin typeface="Arial"/>
                <a:cs typeface="Arial" charset="0"/>
              </a:rPr>
              <a:t>Backlog</a:t>
            </a:r>
            <a:r>
              <a:rPr lang="fr-FR" sz="1600" kern="0" dirty="0" smtClean="0">
                <a:latin typeface="Arial"/>
                <a:cs typeface="Arial" charset="0"/>
              </a:rPr>
              <a:t> Trimestriel (40’)</a:t>
            </a:r>
          </a:p>
          <a:p>
            <a:pPr marL="7938" lvl="1" indent="-7938" algn="ctr" defTabSz="914400">
              <a:buFontTx/>
              <a:buNone/>
              <a:defRPr/>
            </a:pPr>
            <a:r>
              <a:rPr lang="fr-FR" sz="1600" kern="0" dirty="0" smtClean="0">
                <a:latin typeface="Arial"/>
                <a:cs typeface="Arial" charset="0"/>
              </a:rPr>
              <a:t>Sprint meeting + Rétrospective (40’) tous les 2 à 4 semaines</a:t>
            </a:r>
          </a:p>
          <a:p>
            <a:pPr marL="7938" lvl="1" indent="-7938" algn="ctr" defTabSz="914400">
              <a:buFontTx/>
              <a:buNone/>
              <a:defRPr/>
            </a:pPr>
            <a:r>
              <a:rPr lang="fr-FR" sz="1600" kern="0" dirty="0" smtClean="0">
                <a:latin typeface="Arial"/>
                <a:cs typeface="Arial" charset="0"/>
              </a:rPr>
              <a:t>Mêlée quotidienne (15’)</a:t>
            </a:r>
          </a:p>
          <a:p>
            <a:pPr marL="7938" lvl="1" indent="-7938" algn="ctr" defTabSz="914400">
              <a:buFontTx/>
              <a:buNone/>
              <a:defRPr/>
            </a:pPr>
            <a:r>
              <a:rPr lang="fr-FR" sz="1600" kern="0" dirty="0" smtClean="0">
                <a:latin typeface="Arial"/>
                <a:cs typeface="Arial" charset="0"/>
              </a:rPr>
              <a:t> </a:t>
            </a:r>
            <a:endParaRPr lang="fr-FR" sz="1800" b="1" kern="0" dirty="0">
              <a:latin typeface="Arial"/>
              <a:cs typeface="Arial" charset="0"/>
            </a:endParaRPr>
          </a:p>
          <a:p>
            <a:pPr marL="7938" lvl="1" indent="-7938" algn="ctr" defTabSz="914400">
              <a:buFontTx/>
              <a:buNone/>
              <a:defRPr/>
            </a:pPr>
            <a:endParaRPr lang="fr-FR" sz="1800" kern="0" dirty="0">
              <a:latin typeface="Arial"/>
              <a:cs typeface="Arial" charset="0"/>
            </a:endParaRPr>
          </a:p>
          <a:p>
            <a:pPr marL="7938" lvl="1" indent="-7938" defTabSz="914400">
              <a:buFontTx/>
              <a:buNone/>
              <a:defRPr/>
            </a:pPr>
            <a:endParaRPr lang="fr-FR" sz="1800" kern="0" dirty="0" smtClean="0">
              <a:latin typeface="Arial"/>
              <a:cs typeface="+mn-cs"/>
            </a:endParaRPr>
          </a:p>
          <a:p>
            <a:pPr marL="7938" lvl="1" indent="-7938" defTabSz="914400">
              <a:buFontTx/>
              <a:buNone/>
              <a:defRPr/>
            </a:pPr>
            <a:endParaRPr lang="fr-FR" sz="1800" kern="0" dirty="0">
              <a:latin typeface="Arial"/>
              <a:cs typeface="+mn-cs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endParaRPr lang="fr-FR" sz="1800" kern="0" dirty="0" smtClean="0">
              <a:latin typeface="Arial"/>
              <a:cs typeface="+mn-cs"/>
            </a:endParaRPr>
          </a:p>
          <a:p>
            <a:pPr marL="800100" lvl="1" indent="-342900" defTabSz="914400">
              <a:defRPr/>
            </a:pPr>
            <a:endParaRPr lang="fr-FR" sz="1800" kern="0" dirty="0" smtClean="0">
              <a:latin typeface="Arial"/>
              <a:cs typeface="+mn-cs"/>
            </a:endParaRPr>
          </a:p>
          <a:p>
            <a:pPr marL="800100" lvl="1" indent="-342900" defTabSz="914400">
              <a:buFontTx/>
              <a:buNone/>
              <a:defRPr/>
            </a:pPr>
            <a:endParaRPr lang="fr-FR" sz="1800" kern="0" dirty="0" smtClean="0"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eeform 2"/>
          <p:cNvSpPr>
            <a:spLocks/>
          </p:cNvSpPr>
          <p:nvPr/>
        </p:nvSpPr>
        <p:spPr bwMode="auto">
          <a:xfrm>
            <a:off x="6264275" y="16843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58" name="Freeform 3"/>
          <p:cNvSpPr>
            <a:spLocks/>
          </p:cNvSpPr>
          <p:nvPr/>
        </p:nvSpPr>
        <p:spPr bwMode="auto">
          <a:xfrm>
            <a:off x="6570663" y="14160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59" name="Freeform 4"/>
          <p:cNvSpPr>
            <a:spLocks/>
          </p:cNvSpPr>
          <p:nvPr/>
        </p:nvSpPr>
        <p:spPr bwMode="auto">
          <a:xfrm>
            <a:off x="6565900" y="14414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0" name="Freeform 5"/>
          <p:cNvSpPr>
            <a:spLocks/>
          </p:cNvSpPr>
          <p:nvPr/>
        </p:nvSpPr>
        <p:spPr bwMode="auto">
          <a:xfrm>
            <a:off x="6562725" y="14446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1" name="Freeform 6"/>
          <p:cNvSpPr>
            <a:spLocks/>
          </p:cNvSpPr>
          <p:nvPr/>
        </p:nvSpPr>
        <p:spPr bwMode="auto">
          <a:xfrm>
            <a:off x="6537325" y="14160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2" name="Freeform 7"/>
          <p:cNvSpPr>
            <a:spLocks/>
          </p:cNvSpPr>
          <p:nvPr/>
        </p:nvSpPr>
        <p:spPr bwMode="auto">
          <a:xfrm>
            <a:off x="6537325" y="14287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09600" y="14747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N°25 : </a:t>
            </a:r>
            <a:br>
              <a:rPr lang="fr-FR" altLang="fr-FR" sz="2800" b="1" dirty="0"/>
            </a:br>
            <a:r>
              <a:rPr lang="fr-FR" altLang="fr-FR" sz="3600" b="1" dirty="0"/>
              <a:t> </a:t>
            </a:r>
            <a:r>
              <a:rPr lang="fr-FR" altLang="fr-FR" sz="2400" b="1" dirty="0" smtClean="0"/>
              <a:t>Brainstorming 1/2</a:t>
            </a:r>
            <a:endParaRPr lang="fr-FR" altLang="fr-FR" sz="2400" b="1" dirty="0"/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85788" y="1457325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>
            <a:off x="585788" y="2617593"/>
            <a:ext cx="6302375" cy="72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accent2"/>
                </a:solidFill>
              </a:rPr>
              <a:t>Les différentes méthodes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1) </a:t>
            </a:r>
            <a:r>
              <a:rPr lang="fr-FR" altLang="fr-FR" sz="2000" b="1" dirty="0" err="1">
                <a:solidFill>
                  <a:schemeClr val="accent2"/>
                </a:solidFill>
              </a:rPr>
              <a:t>M</a:t>
            </a:r>
            <a:r>
              <a:rPr lang="fr-FR" altLang="fr-FR" sz="2000" b="1" dirty="0" err="1" smtClean="0">
                <a:solidFill>
                  <a:schemeClr val="accent2"/>
                </a:solidFill>
              </a:rPr>
              <a:t>étaplan</a:t>
            </a:r>
            <a:endParaRPr lang="fr-FR" altLang="fr-FR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L’animateur </a:t>
            </a:r>
            <a:r>
              <a:rPr lang="fr-FR" altLang="fr-FR" sz="1600" dirty="0">
                <a:solidFill>
                  <a:schemeClr val="accent2"/>
                </a:solidFill>
              </a:rPr>
              <a:t>pose une question </a:t>
            </a:r>
            <a:r>
              <a:rPr lang="fr-FR" altLang="fr-FR" sz="1600" dirty="0" smtClean="0">
                <a:solidFill>
                  <a:schemeClr val="accent2"/>
                </a:solidFill>
              </a:rPr>
              <a:t>simple. Chaque </a:t>
            </a:r>
            <a:r>
              <a:rPr lang="fr-FR" altLang="fr-FR" sz="1600" dirty="0">
                <a:solidFill>
                  <a:schemeClr val="accent2"/>
                </a:solidFill>
              </a:rPr>
              <a:t>participant, ou sous-groupe, dispose de marqueurs et de </a:t>
            </a:r>
            <a:r>
              <a:rPr lang="fr-FR" altLang="fr-FR" sz="1600" dirty="0" smtClean="0">
                <a:solidFill>
                  <a:schemeClr val="accent2"/>
                </a:solidFill>
              </a:rPr>
              <a:t>cartons. Après </a:t>
            </a:r>
            <a:r>
              <a:rPr lang="fr-FR" altLang="fr-FR" sz="1600" dirty="0">
                <a:solidFill>
                  <a:schemeClr val="accent2"/>
                </a:solidFill>
              </a:rPr>
              <a:t>un temps de réflexion, les participants notent </a:t>
            </a:r>
            <a:r>
              <a:rPr lang="fr-FR" altLang="fr-FR" sz="1600" dirty="0" smtClean="0">
                <a:solidFill>
                  <a:schemeClr val="accent2"/>
                </a:solidFill>
              </a:rPr>
              <a:t>leurs </a:t>
            </a:r>
            <a:r>
              <a:rPr lang="fr-FR" altLang="fr-FR" sz="1600" dirty="0">
                <a:solidFill>
                  <a:schemeClr val="accent2"/>
                </a:solidFill>
              </a:rPr>
              <a:t>réponses</a:t>
            </a:r>
            <a:r>
              <a:rPr lang="fr-FR" altLang="fr-FR" sz="1600" dirty="0" smtClean="0">
                <a:solidFill>
                  <a:schemeClr val="accent2"/>
                </a:solidFill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chemeClr val="accent2"/>
                </a:solidFill>
              </a:rPr>
              <a:t>2</a:t>
            </a:r>
            <a:r>
              <a:rPr lang="fr-FR" altLang="fr-FR" sz="2000" b="1" dirty="0" smtClean="0">
                <a:solidFill>
                  <a:schemeClr val="accent2"/>
                </a:solidFill>
              </a:rPr>
              <a:t>) Speed the boat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L’animateur demande au groupe en dessinant un bateau avec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1) D</a:t>
            </a:r>
            <a:r>
              <a:rPr lang="fr-FR" altLang="fr-FR" sz="1600" dirty="0" smtClean="0">
                <a:solidFill>
                  <a:schemeClr val="accent2"/>
                </a:solidFill>
              </a:rPr>
              <a:t>es ancres : Qu’est-ce qui nous a handicapé sur la période ?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2) Des voiles : </a:t>
            </a:r>
            <a:r>
              <a:rPr lang="fr-FR" altLang="fr-FR" sz="1600" dirty="0" smtClean="0">
                <a:solidFill>
                  <a:schemeClr val="accent2"/>
                </a:solidFill>
              </a:rPr>
              <a:t>Qu’est-ce qui a nous a poussé  sur la période ?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3) L’horizon : Quelles actions mettons-nous en œuvre ?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3</a:t>
            </a:r>
            <a:r>
              <a:rPr lang="fr-FR" altLang="fr-FR" sz="2000" b="1" dirty="0" smtClean="0">
                <a:solidFill>
                  <a:schemeClr val="accent2"/>
                </a:solidFill>
              </a:rPr>
              <a:t>) Etoile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L’animateur dessine une étoile </a:t>
            </a:r>
            <a:r>
              <a:rPr lang="fr-FR" altLang="fr-FR" sz="1600" dirty="0" smtClean="0">
                <a:solidFill>
                  <a:schemeClr val="accent2"/>
                </a:solidFill>
              </a:rPr>
              <a:t>sur un tableau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en demandant de classifier les idées d’amélioration en 4 grandes parties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(Continuer </a:t>
            </a:r>
            <a:r>
              <a:rPr lang="fr-FR" altLang="fr-FR" sz="1600" dirty="0" smtClean="0">
                <a:solidFill>
                  <a:schemeClr val="accent2"/>
                </a:solidFill>
              </a:rPr>
              <a:t>à/Arrêter de/plus de/ moins de ).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4</a:t>
            </a:r>
            <a:r>
              <a:rPr lang="fr-FR" altLang="fr-FR" sz="2000" b="1" dirty="0" smtClean="0">
                <a:solidFill>
                  <a:schemeClr val="accent2"/>
                </a:solidFill>
              </a:rPr>
              <a:t>) </a:t>
            </a:r>
            <a:r>
              <a:rPr lang="fr-FR" altLang="fr-FR" sz="2000" b="1" dirty="0" err="1" smtClean="0">
                <a:solidFill>
                  <a:schemeClr val="accent2"/>
                </a:solidFill>
              </a:rPr>
              <a:t>Timeline</a:t>
            </a:r>
            <a:endParaRPr lang="fr-FR" altLang="fr-FR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altLang="fr-FR" sz="1600" dirty="0" smtClean="0">
                <a:solidFill>
                  <a:schemeClr val="accent2"/>
                </a:solidFill>
              </a:rPr>
              <a:t>L’animateur demande les évènements positifs / négatifs </a:t>
            </a:r>
            <a:r>
              <a:rPr lang="fr-FR" altLang="fr-FR" sz="1600" dirty="0" smtClean="0">
                <a:solidFill>
                  <a:schemeClr val="accent2"/>
                </a:solidFill>
              </a:rPr>
              <a:t>sur plusieurs périodes et les classe au dessus/ en dessous d’une ligne dessinée au tableau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2"/>
          <p:cNvSpPr>
            <a:spLocks/>
          </p:cNvSpPr>
          <p:nvPr/>
        </p:nvSpPr>
        <p:spPr bwMode="auto">
          <a:xfrm>
            <a:off x="6245225" y="1674813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2" name="Freeform 3"/>
          <p:cNvSpPr>
            <a:spLocks/>
          </p:cNvSpPr>
          <p:nvPr/>
        </p:nvSpPr>
        <p:spPr bwMode="auto">
          <a:xfrm>
            <a:off x="6551613" y="1406525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3" name="Freeform 4"/>
          <p:cNvSpPr>
            <a:spLocks/>
          </p:cNvSpPr>
          <p:nvPr/>
        </p:nvSpPr>
        <p:spPr bwMode="auto">
          <a:xfrm>
            <a:off x="6546850" y="1431925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4" name="Freeform 5"/>
          <p:cNvSpPr>
            <a:spLocks/>
          </p:cNvSpPr>
          <p:nvPr/>
        </p:nvSpPr>
        <p:spPr bwMode="auto">
          <a:xfrm>
            <a:off x="6543675" y="1435100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5" name="Freeform 6"/>
          <p:cNvSpPr>
            <a:spLocks/>
          </p:cNvSpPr>
          <p:nvPr/>
        </p:nvSpPr>
        <p:spPr bwMode="auto">
          <a:xfrm>
            <a:off x="6518275" y="1406525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6" name="Freeform 7"/>
          <p:cNvSpPr>
            <a:spLocks/>
          </p:cNvSpPr>
          <p:nvPr/>
        </p:nvSpPr>
        <p:spPr bwMode="auto">
          <a:xfrm>
            <a:off x="6518275" y="1419225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590550" y="1465263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/>
              <a:t>OUTIL N°26 : </a:t>
            </a:r>
            <a:br>
              <a:rPr lang="fr-FR" altLang="fr-FR" sz="2800" b="1" dirty="0"/>
            </a:br>
            <a:r>
              <a:rPr lang="fr-FR" altLang="fr-FR" sz="3600" b="1" dirty="0"/>
              <a:t> </a:t>
            </a:r>
            <a:r>
              <a:rPr lang="fr-FR" altLang="fr-FR" sz="2400" b="1" dirty="0"/>
              <a:t>Brainstorming </a:t>
            </a:r>
            <a:r>
              <a:rPr lang="fr-FR" altLang="fr-FR" sz="2400" b="1" dirty="0" smtClean="0"/>
              <a:t>2/2</a:t>
            </a:r>
            <a:endParaRPr lang="fr-FR" altLang="fr-FR" sz="2400" b="1" dirty="0"/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566738" y="1447800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1200150" y="5046663"/>
            <a:ext cx="27432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1885950" y="6646863"/>
            <a:ext cx="1371600" cy="1371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232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85950" y="558006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/>
              <a:t>Ouverture</a:t>
            </a: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1809750" y="725646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/>
              <a:t>  Fermeture</a:t>
            </a:r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3333750" y="58086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3257550" y="74850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95" name="Text Box 17"/>
          <p:cNvSpPr txBox="1">
            <a:spLocks noChangeArrowheads="1"/>
          </p:cNvSpPr>
          <p:nvPr/>
        </p:nvSpPr>
        <p:spPr bwMode="auto">
          <a:xfrm>
            <a:off x="3943350" y="6409741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dirty="0">
                <a:solidFill>
                  <a:schemeClr val="accent2"/>
                </a:solidFill>
              </a:rPr>
              <a:t>Produire l’information ou </a:t>
            </a:r>
            <a:r>
              <a:rPr lang="fr-FR" altLang="fr-FR" sz="2000" dirty="0" smtClean="0">
                <a:solidFill>
                  <a:schemeClr val="accent2"/>
                </a:solidFill>
              </a:rPr>
              <a:t>créer</a:t>
            </a:r>
            <a:endParaRPr lang="fr-FR" altLang="fr-FR" sz="2000" dirty="0">
              <a:solidFill>
                <a:schemeClr val="accent2"/>
              </a:solidFill>
            </a:endParaRPr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2635250" y="81772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233760" y="8858200"/>
            <a:ext cx="51591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chemeClr val="accent2"/>
                </a:solidFill>
              </a:rPr>
              <a:t>Plan </a:t>
            </a:r>
            <a:r>
              <a:rPr lang="fr-FR" altLang="fr-FR" sz="2000" dirty="0" smtClean="0">
                <a:solidFill>
                  <a:schemeClr val="accent2"/>
                </a:solidFill>
              </a:rPr>
              <a:t>d’actions 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dirty="0" smtClean="0">
                <a:solidFill>
                  <a:schemeClr val="accent2"/>
                </a:solidFill>
              </a:rPr>
              <a:t>(après décision hors brainstorming)</a:t>
            </a:r>
            <a:endParaRPr lang="fr-FR" altLang="fr-F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6200775" y="1731963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6" name="Freeform 3"/>
          <p:cNvSpPr>
            <a:spLocks/>
          </p:cNvSpPr>
          <p:nvPr/>
        </p:nvSpPr>
        <p:spPr bwMode="auto">
          <a:xfrm>
            <a:off x="6507163" y="1463675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7" name="Freeform 4"/>
          <p:cNvSpPr>
            <a:spLocks/>
          </p:cNvSpPr>
          <p:nvPr/>
        </p:nvSpPr>
        <p:spPr bwMode="auto">
          <a:xfrm>
            <a:off x="6502400" y="1489075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8" name="Freeform 5"/>
          <p:cNvSpPr>
            <a:spLocks/>
          </p:cNvSpPr>
          <p:nvPr/>
        </p:nvSpPr>
        <p:spPr bwMode="auto">
          <a:xfrm>
            <a:off x="6499225" y="1492250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9" name="Freeform 6"/>
          <p:cNvSpPr>
            <a:spLocks/>
          </p:cNvSpPr>
          <p:nvPr/>
        </p:nvSpPr>
        <p:spPr bwMode="auto">
          <a:xfrm>
            <a:off x="6473825" y="1463675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0" name="Freeform 7"/>
          <p:cNvSpPr>
            <a:spLocks/>
          </p:cNvSpPr>
          <p:nvPr/>
        </p:nvSpPr>
        <p:spPr bwMode="auto">
          <a:xfrm>
            <a:off x="6473825" y="1476375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46100" y="1522413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N°27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Compte-rendu de réunion immédiat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22288" y="1504950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1231900" y="7161213"/>
            <a:ext cx="4800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>
                <a:latin typeface="Tempus Sans ITC" panose="04020404030D07020202" pitchFamily="82" charset="0"/>
              </a:rPr>
              <a:t>4</a:t>
            </a:r>
            <a:r>
              <a:rPr lang="fr-FR" altLang="fr-FR" sz="1800">
                <a:latin typeface="Tempus Sans ITC" panose="04020404030D07020202" pitchFamily="82" charset="0"/>
              </a:rPr>
              <a:t>                        Relevé des décisions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fr-FR" sz="1800">
                <a:latin typeface="Tempus Sans ITC" panose="04020404030D07020202" pitchFamily="82" charset="0"/>
              </a:rPr>
              <a:t>          Quoi ?                        Qui ?  Pour quand ?   </a:t>
            </a: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1231900" y="7466013"/>
            <a:ext cx="480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89000" y="327501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800" b="1" u="sng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1231900" y="3579813"/>
            <a:ext cx="480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>
                <a:latin typeface="Tempus Sans ITC" panose="04020404030D07020202" pitchFamily="82" charset="0"/>
              </a:rPr>
              <a:t>1</a:t>
            </a:r>
            <a:r>
              <a:rPr lang="fr-FR" altLang="fr-FR" sz="1800">
                <a:latin typeface="Tempus Sans ITC" panose="04020404030D07020202" pitchFamily="82" charset="0"/>
              </a:rPr>
              <a:t>         Date               Heure             Lieu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1231900" y="3960813"/>
            <a:ext cx="4800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>
                <a:latin typeface="Tempus Sans ITC" panose="04020404030D07020202" pitchFamily="82" charset="0"/>
              </a:rPr>
              <a:t>2</a:t>
            </a:r>
            <a:r>
              <a:rPr lang="fr-FR" altLang="fr-FR" sz="1800">
                <a:latin typeface="Tempus Sans ITC" panose="04020404030D07020202" pitchFamily="82" charset="0"/>
              </a:rPr>
              <a:t>                        Participants</a:t>
            </a:r>
          </a:p>
          <a:p>
            <a:r>
              <a:rPr lang="fr-FR" altLang="fr-FR" sz="1800">
                <a:latin typeface="Tempus Sans ITC" panose="04020404030D07020202" pitchFamily="82" charset="0"/>
              </a:rPr>
              <a:t>Nom        Fonction           Nom       Fonction</a:t>
            </a: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1231900" y="6246813"/>
            <a:ext cx="4800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>
                <a:latin typeface="Tempus Sans ITC" panose="04020404030D07020202" pitchFamily="82" charset="0"/>
              </a:rPr>
              <a:t>3</a:t>
            </a:r>
            <a:r>
              <a:rPr lang="fr-FR" altLang="fr-FR" sz="1800">
                <a:latin typeface="Tempus Sans ITC" panose="04020404030D07020202" pitchFamily="82" charset="0"/>
              </a:rPr>
              <a:t>                        Ordre du jour</a:t>
            </a:r>
          </a:p>
          <a:p>
            <a:endParaRPr lang="fr-FR" altLang="fr-FR" sz="1800">
              <a:latin typeface="Tempus Sans ITC" panose="04020404030D07020202" pitchFamily="82" charset="0"/>
            </a:endParaRPr>
          </a:p>
          <a:p>
            <a:endParaRPr lang="fr-FR" altLang="fr-FR" sz="1800">
              <a:latin typeface="Tempus Sans ITC" panose="04020404030D07020202" pitchFamily="82" charset="0"/>
            </a:endParaRPr>
          </a:p>
        </p:txBody>
      </p:sp>
      <p:sp>
        <p:nvSpPr>
          <p:cNvPr id="47119" name="Rectangle 16"/>
          <p:cNvSpPr>
            <a:spLocks noChangeArrowheads="1"/>
          </p:cNvSpPr>
          <p:nvPr/>
        </p:nvSpPr>
        <p:spPr bwMode="auto">
          <a:xfrm>
            <a:off x="1231900" y="7466013"/>
            <a:ext cx="304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1536700" y="7466013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7121" name="Rectangle 18"/>
          <p:cNvSpPr>
            <a:spLocks noChangeArrowheads="1"/>
          </p:cNvSpPr>
          <p:nvPr/>
        </p:nvSpPr>
        <p:spPr bwMode="auto">
          <a:xfrm>
            <a:off x="4051300" y="7466013"/>
            <a:ext cx="60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Freeform 2"/>
          <p:cNvSpPr>
            <a:spLocks/>
          </p:cNvSpPr>
          <p:nvPr/>
        </p:nvSpPr>
        <p:spPr bwMode="auto">
          <a:xfrm>
            <a:off x="6211888" y="1701800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2" name="Freeform 3"/>
          <p:cNvSpPr>
            <a:spLocks/>
          </p:cNvSpPr>
          <p:nvPr/>
        </p:nvSpPr>
        <p:spPr bwMode="auto">
          <a:xfrm>
            <a:off x="6518275" y="14335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3" name="Freeform 4"/>
          <p:cNvSpPr>
            <a:spLocks/>
          </p:cNvSpPr>
          <p:nvPr/>
        </p:nvSpPr>
        <p:spPr bwMode="auto">
          <a:xfrm>
            <a:off x="6513513" y="1458913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4" name="Freeform 5"/>
          <p:cNvSpPr>
            <a:spLocks/>
          </p:cNvSpPr>
          <p:nvPr/>
        </p:nvSpPr>
        <p:spPr bwMode="auto">
          <a:xfrm>
            <a:off x="6510338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5" name="Freeform 6"/>
          <p:cNvSpPr>
            <a:spLocks/>
          </p:cNvSpPr>
          <p:nvPr/>
        </p:nvSpPr>
        <p:spPr bwMode="auto">
          <a:xfrm>
            <a:off x="6484938" y="1433513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6" name="Freeform 7"/>
          <p:cNvSpPr>
            <a:spLocks/>
          </p:cNvSpPr>
          <p:nvPr/>
        </p:nvSpPr>
        <p:spPr bwMode="auto">
          <a:xfrm>
            <a:off x="6484938" y="14462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7" name="Text Box 8"/>
          <p:cNvSpPr txBox="1">
            <a:spLocks noChangeArrowheads="1"/>
          </p:cNvSpPr>
          <p:nvPr/>
        </p:nvSpPr>
        <p:spPr bwMode="auto">
          <a:xfrm>
            <a:off x="557213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N°28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Conclure une réunion</a:t>
            </a:r>
          </a:p>
        </p:txBody>
      </p:sp>
      <p:sp>
        <p:nvSpPr>
          <p:cNvPr id="39958" name="Rectangle 9"/>
          <p:cNvSpPr>
            <a:spLocks noChangeArrowheads="1"/>
          </p:cNvSpPr>
          <p:nvPr/>
        </p:nvSpPr>
        <p:spPr bwMode="auto">
          <a:xfrm>
            <a:off x="533400" y="1474788"/>
            <a:ext cx="632618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9959" name="Rectangle 10"/>
          <p:cNvSpPr>
            <a:spLocks noChangeArrowheads="1"/>
          </p:cNvSpPr>
          <p:nvPr/>
        </p:nvSpPr>
        <p:spPr bwMode="auto">
          <a:xfrm>
            <a:off x="938213" y="2406650"/>
            <a:ext cx="5410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9960" name="Text Box 11"/>
          <p:cNvSpPr txBox="1">
            <a:spLocks noChangeArrowheads="1"/>
          </p:cNvSpPr>
          <p:nvPr/>
        </p:nvSpPr>
        <p:spPr bwMode="auto">
          <a:xfrm>
            <a:off x="785813" y="2940050"/>
            <a:ext cx="5791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u="sng"/>
              <a:t>Pour conclure sa réunion, l'animateur</a:t>
            </a:r>
          </a:p>
          <a:p>
            <a:pPr algn="ctr"/>
            <a:endParaRPr lang="fr-FR" altLang="fr-FR" sz="1400" b="1" u="sng"/>
          </a:p>
          <a:p>
            <a:pPr algn="ctr"/>
            <a:endParaRPr lang="fr-FR" altLang="fr-FR" sz="1400" b="1" u="sng"/>
          </a:p>
          <a:p>
            <a:pPr algn="ctr"/>
            <a:endParaRPr lang="fr-FR" altLang="fr-FR" sz="1400" b="1" u="sng"/>
          </a:p>
          <a:p>
            <a:pPr algn="ctr"/>
            <a:endParaRPr lang="fr-FR" altLang="fr-FR" sz="1400" b="1" u="sng"/>
          </a:p>
          <a:p>
            <a:pPr algn="ctr"/>
            <a:endParaRPr lang="fr-FR" altLang="fr-FR" sz="1400" b="1" u="sng"/>
          </a:p>
          <a:p>
            <a:pPr algn="ctr"/>
            <a:endParaRPr lang="fr-FR" altLang="fr-FR" sz="1400" b="1" u="sng"/>
          </a:p>
          <a:p>
            <a:pPr algn="ctr"/>
            <a:endParaRPr lang="fr-FR" altLang="fr-FR" sz="1400"/>
          </a:p>
          <a:p>
            <a:endParaRPr lang="fr-FR" altLang="fr-FR" sz="1400"/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2919413" y="3473450"/>
          <a:ext cx="15462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Clip" r:id="rId3" imgW="4006850" imgH="2857500" progId="">
                  <p:embed/>
                </p:oleObj>
              </mc:Choice>
              <mc:Fallback>
                <p:oleObj name="Clip" r:id="rId3" imgW="4006850" imgH="28575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3473450"/>
                        <a:ext cx="154622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Text Box 13"/>
          <p:cNvSpPr txBox="1">
            <a:spLocks noChangeArrowheads="1"/>
          </p:cNvSpPr>
          <p:nvPr/>
        </p:nvSpPr>
        <p:spPr bwMode="auto">
          <a:xfrm>
            <a:off x="533401" y="4997450"/>
            <a:ext cx="6243638" cy="36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repris les objectifs du départ de la réunion ?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pointé les résultats atteints et ceux non atteints ?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présenté un tableau de synthèse de la réunion en reprenant?</a:t>
            </a:r>
          </a:p>
          <a:p>
            <a:pPr marL="457200" lvl="1" indent="0">
              <a:lnSpc>
                <a:spcPct val="130000"/>
              </a:lnSpc>
            </a:pPr>
            <a:r>
              <a:rPr lang="fr-FR" altLang="fr-FR" sz="1600" dirty="0" smtClean="0"/>
              <a:t>Les </a:t>
            </a:r>
            <a:r>
              <a:rPr lang="fr-FR" altLang="fr-FR" sz="1600" dirty="0"/>
              <a:t>sujets abordés</a:t>
            </a:r>
          </a:p>
          <a:p>
            <a:pPr marL="457200" lvl="1" indent="0">
              <a:lnSpc>
                <a:spcPct val="130000"/>
              </a:lnSpc>
            </a:pPr>
            <a:r>
              <a:rPr lang="fr-FR" altLang="fr-FR" sz="1600" dirty="0" smtClean="0"/>
              <a:t>Les </a:t>
            </a:r>
            <a:r>
              <a:rPr lang="fr-FR" altLang="fr-FR" sz="1600" dirty="0"/>
              <a:t>décisions prises</a:t>
            </a:r>
          </a:p>
          <a:p>
            <a:pPr marL="457200" lvl="1" indent="0">
              <a:lnSpc>
                <a:spcPct val="130000"/>
              </a:lnSpc>
            </a:pPr>
            <a:r>
              <a:rPr lang="fr-FR" altLang="fr-FR" sz="1600" dirty="0" smtClean="0"/>
              <a:t>Les </a:t>
            </a:r>
            <a:r>
              <a:rPr lang="fr-FR" altLang="fr-FR" sz="1600" dirty="0"/>
              <a:t>responsables des actions</a:t>
            </a:r>
          </a:p>
          <a:p>
            <a:pPr marL="457200" lvl="1" indent="0">
              <a:lnSpc>
                <a:spcPct val="130000"/>
              </a:lnSpc>
            </a:pPr>
            <a:r>
              <a:rPr lang="fr-FR" altLang="fr-FR" sz="1600" dirty="0" smtClean="0"/>
              <a:t>Les </a:t>
            </a:r>
            <a:r>
              <a:rPr lang="fr-FR" altLang="fr-FR" sz="1600" dirty="0"/>
              <a:t>dates de réalisation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demandé à chaque participant son avis sur la qualité du travail?  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écouté les commentaires en silence, sans chercher à se justifier?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clôt la réunion sur une note positive et encourageante ?</a:t>
            </a:r>
          </a:p>
          <a:p>
            <a:pPr>
              <a:lnSpc>
                <a:spcPct val="130000"/>
              </a:lnSpc>
            </a:pPr>
            <a:r>
              <a:rPr lang="fr-FR" altLang="fr-FR" sz="1600" dirty="0" smtClean="0">
                <a:sym typeface="Wingdings" panose="05000000000000000000" pitchFamily="2" charset="2"/>
              </a:rPr>
              <a:t> </a:t>
            </a:r>
            <a:r>
              <a:rPr lang="fr-FR" altLang="fr-FR" sz="1600" dirty="0" err="1" smtClean="0"/>
              <a:t>A-t-il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fini à l'heure prévue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reeform 2"/>
          <p:cNvSpPr>
            <a:spLocks/>
          </p:cNvSpPr>
          <p:nvPr/>
        </p:nvSpPr>
        <p:spPr bwMode="auto">
          <a:xfrm>
            <a:off x="6364288" y="1558925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78" name="Freeform 3"/>
          <p:cNvSpPr>
            <a:spLocks/>
          </p:cNvSpPr>
          <p:nvPr/>
        </p:nvSpPr>
        <p:spPr bwMode="auto">
          <a:xfrm>
            <a:off x="6670675" y="1290638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79" name="Freeform 4"/>
          <p:cNvSpPr>
            <a:spLocks/>
          </p:cNvSpPr>
          <p:nvPr/>
        </p:nvSpPr>
        <p:spPr bwMode="auto">
          <a:xfrm>
            <a:off x="6665913" y="1316038"/>
            <a:ext cx="4762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0" name="Freeform 5"/>
          <p:cNvSpPr>
            <a:spLocks/>
          </p:cNvSpPr>
          <p:nvPr/>
        </p:nvSpPr>
        <p:spPr bwMode="auto">
          <a:xfrm>
            <a:off x="6662738" y="1319213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1" name="Freeform 6"/>
          <p:cNvSpPr>
            <a:spLocks/>
          </p:cNvSpPr>
          <p:nvPr/>
        </p:nvSpPr>
        <p:spPr bwMode="auto">
          <a:xfrm>
            <a:off x="6637338" y="1290638"/>
            <a:ext cx="1587" cy="1587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2" name="Freeform 7"/>
          <p:cNvSpPr>
            <a:spLocks/>
          </p:cNvSpPr>
          <p:nvPr/>
        </p:nvSpPr>
        <p:spPr bwMode="auto">
          <a:xfrm>
            <a:off x="6637338" y="1303338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709613" y="1349375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N°29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S’exprimer en public </a:t>
            </a: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685800" y="1331913"/>
            <a:ext cx="6326188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1090613" y="2778125"/>
            <a:ext cx="5562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1" u="sng"/>
              <a:t>La voix</a:t>
            </a:r>
          </a:p>
          <a:p>
            <a:pPr algn="ctr"/>
            <a:endParaRPr lang="fr-FR" altLang="fr-FR" sz="2000" b="1" u="sng"/>
          </a:p>
          <a:p>
            <a:pPr algn="ctr"/>
            <a:r>
              <a:rPr lang="fr-FR" altLang="fr-FR" sz="2000">
                <a:solidFill>
                  <a:schemeClr val="accent2"/>
                </a:solidFill>
              </a:rPr>
              <a:t>Avant tout respirez !!!</a:t>
            </a: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1096963" y="3878263"/>
            <a:ext cx="5805487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/>
              <a:t>Parler, c’est respecter le schéma suivant :</a:t>
            </a:r>
          </a:p>
          <a:p>
            <a:pPr>
              <a:spcBef>
                <a:spcPct val="50000"/>
              </a:spcBef>
            </a:pPr>
            <a:r>
              <a:rPr lang="fr-FR" altLang="fr-FR" sz="2000"/>
              <a:t>                   </a:t>
            </a:r>
            <a:r>
              <a:rPr lang="fr-FR" altLang="fr-FR" sz="2000" b="1"/>
              <a:t>Silence                              Parole</a:t>
            </a:r>
          </a:p>
          <a:p>
            <a:pPr>
              <a:spcBef>
                <a:spcPct val="50000"/>
              </a:spcBef>
            </a:pPr>
            <a:r>
              <a:rPr lang="fr-FR" altLang="fr-FR" sz="2000"/>
              <a:t>   Expirer               Inspirer                     Voix</a:t>
            </a:r>
          </a:p>
          <a:p>
            <a:pPr>
              <a:spcBef>
                <a:spcPct val="50000"/>
              </a:spcBef>
            </a:pPr>
            <a:endParaRPr lang="fr-FR" altLang="fr-FR" sz="2000"/>
          </a:p>
          <a:p>
            <a:pPr>
              <a:spcBef>
                <a:spcPct val="50000"/>
              </a:spcBef>
            </a:pPr>
            <a:endParaRPr lang="fr-FR" altLang="fr-FR" sz="2000"/>
          </a:p>
          <a:p>
            <a:pPr>
              <a:spcBef>
                <a:spcPct val="50000"/>
              </a:spcBef>
            </a:pPr>
            <a:r>
              <a:rPr lang="fr-FR" altLang="fr-FR" sz="2000"/>
              <a:t>            (respiration)                                 (action)</a:t>
            </a:r>
          </a:p>
          <a:p>
            <a:pPr>
              <a:spcBef>
                <a:spcPct val="50000"/>
              </a:spcBef>
            </a:pPr>
            <a:endParaRPr lang="fr-FR" altLang="fr-FR" sz="20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fr-FR" altLang="fr-FR" sz="1600"/>
              <a:t>Vider l’air : se détendre </a:t>
            </a:r>
            <a:br>
              <a:rPr lang="fr-FR" altLang="fr-FR" sz="1600"/>
            </a:br>
            <a:r>
              <a:rPr lang="fr-FR" altLang="fr-FR" sz="1600"/>
              <a:t>(l’auditoire assimile la phrase précédente)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fr-FR" altLang="fr-FR" sz="1600"/>
              <a:t>Inspirer : se concentrer en silence </a:t>
            </a:r>
            <a:br>
              <a:rPr lang="fr-FR" altLang="fr-FR" sz="1600"/>
            </a:br>
            <a:r>
              <a:rPr lang="fr-FR" altLang="fr-FR" sz="1600"/>
              <a:t>(l’auditoire devient attentif, effet de suspense).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fr-FR" altLang="fr-FR" sz="1600"/>
              <a:t>Parler : Projeter sa voix </a:t>
            </a:r>
            <a:br>
              <a:rPr lang="fr-FR" altLang="fr-FR" sz="1600"/>
            </a:br>
            <a:r>
              <a:rPr lang="fr-FR" altLang="fr-FR" sz="1600"/>
              <a:t>(l’auditoire découvre l’idée)</a:t>
            </a:r>
          </a:p>
          <a:p>
            <a:pPr>
              <a:spcBef>
                <a:spcPct val="50000"/>
              </a:spcBef>
            </a:pPr>
            <a:r>
              <a:rPr lang="fr-FR" altLang="fr-FR" sz="2400"/>
              <a:t>           </a:t>
            </a:r>
            <a:r>
              <a:rPr lang="fr-FR" altLang="fr-FR" sz="2000"/>
              <a:t> </a:t>
            </a:r>
            <a:r>
              <a:rPr lang="fr-FR" altLang="fr-FR" sz="2000" b="1" u="sng"/>
              <a:t>Les trois temps de la prise de parole</a:t>
            </a:r>
          </a:p>
        </p:txBody>
      </p:sp>
      <p:sp>
        <p:nvSpPr>
          <p:cNvPr id="50187" name="AutoShape 13"/>
          <p:cNvSpPr>
            <a:spLocks noChangeArrowheads="1"/>
          </p:cNvSpPr>
          <p:nvPr/>
        </p:nvSpPr>
        <p:spPr bwMode="auto">
          <a:xfrm>
            <a:off x="1530350" y="5389563"/>
            <a:ext cx="647700" cy="720725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0188" name="AutoShape 14"/>
          <p:cNvSpPr>
            <a:spLocks noChangeArrowheads="1"/>
          </p:cNvSpPr>
          <p:nvPr/>
        </p:nvSpPr>
        <p:spPr bwMode="auto">
          <a:xfrm flipV="1">
            <a:off x="3186113" y="5389563"/>
            <a:ext cx="647700" cy="720725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0189" name="AutoShape 15"/>
          <p:cNvSpPr>
            <a:spLocks noChangeArrowheads="1"/>
          </p:cNvSpPr>
          <p:nvPr/>
        </p:nvSpPr>
        <p:spPr bwMode="auto">
          <a:xfrm rot="5400000" flipV="1">
            <a:off x="5165726" y="5426075"/>
            <a:ext cx="647700" cy="720725"/>
          </a:xfrm>
          <a:prstGeom prst="downArrow">
            <a:avLst>
              <a:gd name="adj1" fmla="val 50000"/>
              <a:gd name="adj2" fmla="val 27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2"/>
          <p:cNvSpPr>
            <a:spLocks/>
          </p:cNvSpPr>
          <p:nvPr/>
        </p:nvSpPr>
        <p:spPr bwMode="auto">
          <a:xfrm>
            <a:off x="6200775" y="15240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0" name="Freeform 3"/>
          <p:cNvSpPr>
            <a:spLocks/>
          </p:cNvSpPr>
          <p:nvPr/>
        </p:nvSpPr>
        <p:spPr bwMode="auto">
          <a:xfrm>
            <a:off x="6507163" y="12557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1" name="Freeform 4"/>
          <p:cNvSpPr>
            <a:spLocks/>
          </p:cNvSpPr>
          <p:nvPr/>
        </p:nvSpPr>
        <p:spPr bwMode="auto">
          <a:xfrm>
            <a:off x="6502400" y="12811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6499225" y="12842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6473825" y="12557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4" name="Freeform 7"/>
          <p:cNvSpPr>
            <a:spLocks/>
          </p:cNvSpPr>
          <p:nvPr/>
        </p:nvSpPr>
        <p:spPr bwMode="auto">
          <a:xfrm>
            <a:off x="6473825" y="12684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46100" y="13144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N°03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 triangle de Karppmann</a:t>
            </a:r>
          </a:p>
        </p:txBody>
      </p:sp>
      <p:sp>
        <p:nvSpPr>
          <p:cNvPr id="17416" name="Rectangle 124"/>
          <p:cNvSpPr>
            <a:spLocks noChangeArrowheads="1"/>
          </p:cNvSpPr>
          <p:nvPr/>
        </p:nvSpPr>
        <p:spPr bwMode="auto">
          <a:xfrm>
            <a:off x="522288" y="12969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7417" name="Text Box 128"/>
          <p:cNvSpPr txBox="1">
            <a:spLocks noChangeArrowheads="1"/>
          </p:cNvSpPr>
          <p:nvPr/>
        </p:nvSpPr>
        <p:spPr bwMode="auto">
          <a:xfrm>
            <a:off x="1574800" y="2459038"/>
            <a:ext cx="56880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altLang="fr-FR" sz="1800"/>
              <a:t>                   </a:t>
            </a:r>
            <a:r>
              <a:rPr lang="fr-FR" altLang="fr-FR" sz="1800" b="1" u="sng"/>
              <a:t>L’analyse des jeux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L’appât,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Le point faible,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La réponse automatique,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La distribution des rôles,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L’échange de transactions piégées,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Le coup de théâtre.</a:t>
            </a:r>
          </a:p>
        </p:txBody>
      </p:sp>
      <p:grpSp>
        <p:nvGrpSpPr>
          <p:cNvPr id="17418" name="Group 129"/>
          <p:cNvGrpSpPr>
            <a:grpSpLocks/>
          </p:cNvGrpSpPr>
          <p:nvPr/>
        </p:nvGrpSpPr>
        <p:grpSpPr bwMode="auto">
          <a:xfrm>
            <a:off x="2152650" y="4967288"/>
            <a:ext cx="2736850" cy="2016125"/>
            <a:chOff x="2392" y="3885"/>
            <a:chExt cx="1724" cy="1270"/>
          </a:xfrm>
        </p:grpSpPr>
        <p:sp>
          <p:nvSpPr>
            <p:cNvPr id="17420" name="AutoShape 130"/>
            <p:cNvSpPr>
              <a:spLocks noChangeArrowheads="1"/>
            </p:cNvSpPr>
            <p:nvPr/>
          </p:nvSpPr>
          <p:spPr bwMode="auto">
            <a:xfrm>
              <a:off x="2710" y="4157"/>
              <a:ext cx="998" cy="681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421" name="Text Box 131"/>
            <p:cNvSpPr txBox="1">
              <a:spLocks noChangeArrowheads="1"/>
            </p:cNvSpPr>
            <p:nvPr/>
          </p:nvSpPr>
          <p:spPr bwMode="auto">
            <a:xfrm>
              <a:off x="2755" y="3885"/>
              <a:ext cx="10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/>
                <a:t>  Persécuteur</a:t>
              </a:r>
            </a:p>
          </p:txBody>
        </p:sp>
        <p:sp>
          <p:nvSpPr>
            <p:cNvPr id="17422" name="Text Box 132"/>
            <p:cNvSpPr txBox="1">
              <a:spLocks noChangeArrowheads="1"/>
            </p:cNvSpPr>
            <p:nvPr/>
          </p:nvSpPr>
          <p:spPr bwMode="auto">
            <a:xfrm>
              <a:off x="2392" y="4837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/>
                <a:t>Sauveur                  Victime</a:t>
              </a:r>
            </a:p>
          </p:txBody>
        </p:sp>
        <p:pic>
          <p:nvPicPr>
            <p:cNvPr id="17423" name="Picture 133" descr="j029976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4429"/>
              <a:ext cx="40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Rectangle 134"/>
            <p:cNvSpPr>
              <a:spLocks noChangeArrowheads="1"/>
            </p:cNvSpPr>
            <p:nvPr/>
          </p:nvSpPr>
          <p:spPr bwMode="auto">
            <a:xfrm>
              <a:off x="2392" y="3885"/>
              <a:ext cx="1678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7419" name="Text Box 136"/>
          <p:cNvSpPr txBox="1">
            <a:spLocks noChangeArrowheads="1"/>
          </p:cNvSpPr>
          <p:nvPr/>
        </p:nvSpPr>
        <p:spPr bwMode="auto">
          <a:xfrm>
            <a:off x="449263" y="6964363"/>
            <a:ext cx="63071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altLang="fr-FR" sz="1800"/>
              <a:t>                                    </a:t>
            </a:r>
            <a:r>
              <a:rPr lang="fr-FR" altLang="fr-FR" sz="1800" b="1" u="sng"/>
              <a:t>Sortir du triangle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Régler les malentendus un par un,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Communiquer directement avec les personnes concernées,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Déprogrammer les réponses automatiques,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S’en tenir aux faits,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Rester mesuré dans ses propos,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sz="1800"/>
              <a:t> Savoir faire exprimer les besoins : bien spécifier </a:t>
            </a:r>
            <a:br>
              <a:rPr lang="fr-FR" altLang="fr-FR" sz="1800"/>
            </a:br>
            <a:r>
              <a:rPr lang="fr-FR" altLang="fr-FR" sz="1800"/>
              <a:t>à vos collaborateurs que toute demande non exprimée n’a pas à être satisfaite.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reeform 2"/>
          <p:cNvSpPr>
            <a:spLocks/>
          </p:cNvSpPr>
          <p:nvPr/>
        </p:nvSpPr>
        <p:spPr bwMode="auto">
          <a:xfrm>
            <a:off x="6276975" y="17018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2" name="Freeform 3"/>
          <p:cNvSpPr>
            <a:spLocks/>
          </p:cNvSpPr>
          <p:nvPr/>
        </p:nvSpPr>
        <p:spPr bwMode="auto">
          <a:xfrm>
            <a:off x="6583363" y="14335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3" name="Freeform 4"/>
          <p:cNvSpPr>
            <a:spLocks/>
          </p:cNvSpPr>
          <p:nvPr/>
        </p:nvSpPr>
        <p:spPr bwMode="auto">
          <a:xfrm>
            <a:off x="6578600" y="14589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4" name="Freeform 5"/>
          <p:cNvSpPr>
            <a:spLocks/>
          </p:cNvSpPr>
          <p:nvPr/>
        </p:nvSpPr>
        <p:spPr bwMode="auto">
          <a:xfrm>
            <a:off x="6575425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5" name="Freeform 6"/>
          <p:cNvSpPr>
            <a:spLocks/>
          </p:cNvSpPr>
          <p:nvPr/>
        </p:nvSpPr>
        <p:spPr bwMode="auto">
          <a:xfrm>
            <a:off x="6550025" y="14335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6" name="Freeform 7"/>
          <p:cNvSpPr>
            <a:spLocks/>
          </p:cNvSpPr>
          <p:nvPr/>
        </p:nvSpPr>
        <p:spPr bwMode="auto">
          <a:xfrm>
            <a:off x="6550025" y="14462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622300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N°30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Introduire les objectifs d’une présentation</a:t>
            </a: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598488" y="14747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850900" y="2787650"/>
            <a:ext cx="57912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Monotype Sorts"/>
              <a:buNone/>
            </a:pPr>
            <a:r>
              <a:rPr lang="fr-FR" altLang="fr-FR" sz="2000" b="1" u="sng"/>
              <a:t>L’animateur présentera</a:t>
            </a:r>
          </a:p>
          <a:p>
            <a:pPr algn="ctr"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 algn="ctr"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 algn="ctr"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 algn="ctr"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 algn="ctr">
              <a:lnSpc>
                <a:spcPct val="90000"/>
              </a:lnSpc>
              <a:buFont typeface="Monotype Sorts"/>
              <a:buNone/>
            </a:pPr>
            <a:r>
              <a:rPr lang="fr-FR" altLang="fr-FR" sz="2000" b="1"/>
              <a:t> </a:t>
            </a:r>
            <a:r>
              <a:rPr lang="fr-FR" altLang="fr-FR" sz="2000">
                <a:solidFill>
                  <a:schemeClr val="accent2"/>
                </a:solidFill>
              </a:rPr>
              <a:t>L’objectif de la présentation,</a:t>
            </a: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r>
              <a:rPr lang="fr-FR" altLang="fr-FR" sz="2000">
                <a:solidFill>
                  <a:schemeClr val="accent2"/>
                </a:solidFill>
              </a:rPr>
              <a:t>Prévoir une accroche, </a:t>
            </a:r>
          </a:p>
          <a:p>
            <a:pPr algn="ctr"/>
            <a:r>
              <a:rPr lang="fr-FR" altLang="fr-FR" sz="2000">
                <a:solidFill>
                  <a:schemeClr val="accent2"/>
                </a:solidFill>
              </a:rPr>
              <a:t>(raison d ’être de votre intervention).</a:t>
            </a: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 algn="ctr"/>
            <a:endParaRPr lang="fr-FR" altLang="fr-FR" sz="2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>
              <a:lnSpc>
                <a:spcPct val="90000"/>
              </a:lnSpc>
              <a:buFont typeface="Monotype Sorts"/>
              <a:buNone/>
            </a:pPr>
            <a:endParaRPr lang="fr-FR" altLang="fr-FR" sz="2000" b="1" u="sng"/>
          </a:p>
          <a:p>
            <a:pPr algn="ctr">
              <a:lnSpc>
                <a:spcPct val="90000"/>
              </a:lnSpc>
              <a:buFont typeface="Monotype Sorts"/>
              <a:buNone/>
            </a:pPr>
            <a:r>
              <a:rPr lang="fr-FR" altLang="fr-FR" sz="2000" b="1" u="sng"/>
              <a:t>Il vérifiera l’accord des participants </a:t>
            </a:r>
            <a:br>
              <a:rPr lang="fr-FR" altLang="fr-FR" sz="2000" b="1" u="sng"/>
            </a:br>
            <a:r>
              <a:rPr lang="fr-FR" altLang="fr-FR" sz="2000" b="1" u="sng"/>
              <a:t>sur l’objectif de la présentation.</a:t>
            </a:r>
            <a:endParaRPr lang="fr-FR" altLang="fr-FR" sz="2000">
              <a:solidFill>
                <a:schemeClr val="accent2"/>
              </a:solidFill>
            </a:endParaRPr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>
            <a:off x="1298575" y="8059738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1" name="AutoShape 13"/>
          <p:cNvSpPr>
            <a:spLocks noChangeArrowheads="1"/>
          </p:cNvSpPr>
          <p:nvPr/>
        </p:nvSpPr>
        <p:spPr bwMode="auto">
          <a:xfrm flipH="1">
            <a:off x="1293813" y="5673725"/>
            <a:ext cx="936625" cy="23860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233613" y="76279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3025775" y="69786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4" name="Line 16"/>
          <p:cNvSpPr>
            <a:spLocks noChangeShapeType="1"/>
          </p:cNvSpPr>
          <p:nvPr/>
        </p:nvSpPr>
        <p:spPr bwMode="auto">
          <a:xfrm>
            <a:off x="3025775" y="69802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5" name="Line 17"/>
          <p:cNvSpPr>
            <a:spLocks noChangeShapeType="1"/>
          </p:cNvSpPr>
          <p:nvPr/>
        </p:nvSpPr>
        <p:spPr bwMode="auto">
          <a:xfrm flipV="1">
            <a:off x="3817938" y="63309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>
            <a:off x="3811588" y="63388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7" name="Line 19"/>
          <p:cNvSpPr>
            <a:spLocks noChangeShapeType="1"/>
          </p:cNvSpPr>
          <p:nvPr/>
        </p:nvSpPr>
        <p:spPr bwMode="auto">
          <a:xfrm flipV="1">
            <a:off x="4603750" y="5689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8" name="Line 20"/>
          <p:cNvSpPr>
            <a:spLocks noChangeShapeType="1"/>
          </p:cNvSpPr>
          <p:nvPr/>
        </p:nvSpPr>
        <p:spPr bwMode="auto">
          <a:xfrm>
            <a:off x="4598988" y="56689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9" name="Line 21"/>
          <p:cNvSpPr>
            <a:spLocks noChangeShapeType="1"/>
          </p:cNvSpPr>
          <p:nvPr/>
        </p:nvSpPr>
        <p:spPr bwMode="auto">
          <a:xfrm>
            <a:off x="5392738" y="567372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0" name="AutoShape 22"/>
          <p:cNvSpPr>
            <a:spLocks noChangeArrowheads="1"/>
          </p:cNvSpPr>
          <p:nvPr/>
        </p:nvSpPr>
        <p:spPr bwMode="auto">
          <a:xfrm flipH="1">
            <a:off x="5386388" y="5670550"/>
            <a:ext cx="936625" cy="23860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1221" name="Text Box 23"/>
          <p:cNvSpPr txBox="1">
            <a:spLocks noChangeArrowheads="1"/>
          </p:cNvSpPr>
          <p:nvPr/>
        </p:nvSpPr>
        <p:spPr bwMode="auto">
          <a:xfrm>
            <a:off x="1298575" y="8007350"/>
            <a:ext cx="5040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000"/>
              <a:t>Introduction                                            Argumentation                                           Conclusion</a:t>
            </a:r>
          </a:p>
        </p:txBody>
      </p:sp>
      <p:sp>
        <p:nvSpPr>
          <p:cNvPr id="51222" name="Text Box 24"/>
          <p:cNvSpPr txBox="1">
            <a:spLocks noChangeArrowheads="1"/>
          </p:cNvSpPr>
          <p:nvPr/>
        </p:nvSpPr>
        <p:spPr bwMode="auto">
          <a:xfrm>
            <a:off x="1443038" y="7627938"/>
            <a:ext cx="5040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000"/>
              <a:t>Objectif                                                                                                                     Avantages</a:t>
            </a: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1514475" y="74834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>
            <a:off x="5618163" y="74834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5" name="Text Box 27"/>
          <p:cNvSpPr txBox="1">
            <a:spLocks noChangeArrowheads="1"/>
          </p:cNvSpPr>
          <p:nvPr/>
        </p:nvSpPr>
        <p:spPr bwMode="auto">
          <a:xfrm>
            <a:off x="1620838" y="7051675"/>
            <a:ext cx="5040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000"/>
              <a:t>Réponses                                                                                                                 L’action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reeform 2"/>
          <p:cNvSpPr>
            <a:spLocks/>
          </p:cNvSpPr>
          <p:nvPr/>
        </p:nvSpPr>
        <p:spPr bwMode="auto">
          <a:xfrm>
            <a:off x="6172200" y="1701800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6" name="Freeform 3"/>
          <p:cNvSpPr>
            <a:spLocks/>
          </p:cNvSpPr>
          <p:nvPr/>
        </p:nvSpPr>
        <p:spPr bwMode="auto">
          <a:xfrm>
            <a:off x="6478588" y="1433513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7" name="Freeform 4"/>
          <p:cNvSpPr>
            <a:spLocks/>
          </p:cNvSpPr>
          <p:nvPr/>
        </p:nvSpPr>
        <p:spPr bwMode="auto">
          <a:xfrm>
            <a:off x="6473825" y="1458913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8" name="Freeform 5"/>
          <p:cNvSpPr>
            <a:spLocks/>
          </p:cNvSpPr>
          <p:nvPr/>
        </p:nvSpPr>
        <p:spPr bwMode="auto">
          <a:xfrm>
            <a:off x="6470650" y="1462088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9" name="Freeform 6"/>
          <p:cNvSpPr>
            <a:spLocks/>
          </p:cNvSpPr>
          <p:nvPr/>
        </p:nvSpPr>
        <p:spPr bwMode="auto">
          <a:xfrm>
            <a:off x="6445250" y="1433513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0" name="Freeform 7"/>
          <p:cNvSpPr>
            <a:spLocks/>
          </p:cNvSpPr>
          <p:nvPr/>
        </p:nvSpPr>
        <p:spPr bwMode="auto">
          <a:xfrm>
            <a:off x="6445250" y="1446213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517525" y="1492250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N°31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L’impact d’un animateur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493713" y="1474788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974725" y="2863850"/>
            <a:ext cx="556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00" b="1" u="sng"/>
              <a:t>L’impact d’un animateur repose sur un trépied</a:t>
            </a:r>
          </a:p>
          <a:p>
            <a:pPr algn="ctr">
              <a:spcBef>
                <a:spcPct val="50000"/>
              </a:spcBef>
            </a:pPr>
            <a:endParaRPr lang="fr-FR" altLang="fr-FR" sz="2000" b="1" u="sng"/>
          </a:p>
          <a:p>
            <a:pPr algn="ctr">
              <a:spcBef>
                <a:spcPct val="50000"/>
              </a:spcBef>
            </a:pPr>
            <a:endParaRPr lang="fr-FR" altLang="fr-FR" sz="2000" b="1" u="sng"/>
          </a:p>
          <a:p>
            <a:pPr algn="ctr">
              <a:spcBef>
                <a:spcPct val="50000"/>
              </a:spcBef>
            </a:pPr>
            <a:endParaRPr lang="fr-FR" altLang="fr-FR" sz="2000" b="1" u="sng"/>
          </a:p>
        </p:txBody>
      </p:sp>
      <p:sp>
        <p:nvSpPr>
          <p:cNvPr id="52234" name="Rectangle 29"/>
          <p:cNvSpPr>
            <a:spLocks noChangeArrowheads="1"/>
          </p:cNvSpPr>
          <p:nvPr/>
        </p:nvSpPr>
        <p:spPr bwMode="auto">
          <a:xfrm>
            <a:off x="974725" y="7283450"/>
            <a:ext cx="1676400" cy="1524000"/>
          </a:xfrm>
          <a:prstGeom prst="rect">
            <a:avLst/>
          </a:prstGeom>
          <a:gradFill rotWithShape="0">
            <a:gsLst>
              <a:gs pos="0">
                <a:srgbClr val="FF050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1"/>
              <a:t>La qualité </a:t>
            </a:r>
            <a:br>
              <a:rPr lang="fr-FR" altLang="fr-FR" sz="2000" b="1"/>
            </a:br>
            <a:r>
              <a:rPr lang="fr-FR" altLang="fr-FR" sz="2000" b="1"/>
              <a:t>du discours</a:t>
            </a:r>
          </a:p>
        </p:txBody>
      </p:sp>
      <p:sp>
        <p:nvSpPr>
          <p:cNvPr id="52235" name="Rectangle 30"/>
          <p:cNvSpPr>
            <a:spLocks noChangeArrowheads="1"/>
          </p:cNvSpPr>
          <p:nvPr/>
        </p:nvSpPr>
        <p:spPr bwMode="auto">
          <a:xfrm>
            <a:off x="2803525" y="7283450"/>
            <a:ext cx="1676400" cy="1524000"/>
          </a:xfrm>
          <a:prstGeom prst="rect">
            <a:avLst/>
          </a:prstGeom>
          <a:gradFill rotWithShape="0">
            <a:gsLst>
              <a:gs pos="0">
                <a:srgbClr val="FF050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1"/>
              <a:t>L’authenticité </a:t>
            </a:r>
            <a:br>
              <a:rPr lang="fr-FR" altLang="fr-FR" sz="2000" b="1"/>
            </a:br>
            <a:r>
              <a:rPr lang="fr-FR" altLang="fr-FR" sz="2000" b="1"/>
              <a:t>de </a:t>
            </a:r>
            <a:br>
              <a:rPr lang="fr-FR" altLang="fr-FR" sz="2000" b="1"/>
            </a:br>
            <a:r>
              <a:rPr lang="fr-FR" altLang="fr-FR" sz="2000" b="1"/>
              <a:t>l’animateur</a:t>
            </a:r>
          </a:p>
        </p:txBody>
      </p:sp>
      <p:sp>
        <p:nvSpPr>
          <p:cNvPr id="52236" name="Rectangle 31"/>
          <p:cNvSpPr>
            <a:spLocks noChangeArrowheads="1"/>
          </p:cNvSpPr>
          <p:nvPr/>
        </p:nvSpPr>
        <p:spPr bwMode="auto">
          <a:xfrm>
            <a:off x="4632325" y="7283450"/>
            <a:ext cx="1676400" cy="1524000"/>
          </a:xfrm>
          <a:prstGeom prst="rect">
            <a:avLst/>
          </a:prstGeom>
          <a:gradFill rotWithShape="0">
            <a:gsLst>
              <a:gs pos="0">
                <a:srgbClr val="FF050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1"/>
              <a:t>La qualité </a:t>
            </a:r>
            <a:br>
              <a:rPr lang="fr-FR" altLang="fr-FR" sz="2000" b="1"/>
            </a:br>
            <a:r>
              <a:rPr lang="fr-FR" altLang="fr-FR" sz="2000" b="1"/>
              <a:t>de la relation </a:t>
            </a:r>
            <a:br>
              <a:rPr lang="fr-FR" altLang="fr-FR" sz="2000" b="1"/>
            </a:br>
            <a:r>
              <a:rPr lang="fr-FR" altLang="fr-FR" sz="2000" b="1"/>
              <a:t>avec le groupe</a:t>
            </a:r>
          </a:p>
        </p:txBody>
      </p:sp>
      <p:sp>
        <p:nvSpPr>
          <p:cNvPr id="52237" name="AutoShape 32"/>
          <p:cNvSpPr>
            <a:spLocks noChangeArrowheads="1"/>
          </p:cNvSpPr>
          <p:nvPr/>
        </p:nvSpPr>
        <p:spPr bwMode="auto">
          <a:xfrm rot="-8951624">
            <a:off x="1589088" y="4748213"/>
            <a:ext cx="735012" cy="2119312"/>
          </a:xfrm>
          <a:prstGeom prst="curvedLeftArrow">
            <a:avLst>
              <a:gd name="adj1" fmla="val 57667"/>
              <a:gd name="adj2" fmla="val 1153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2238" name="AutoShape 33"/>
          <p:cNvSpPr>
            <a:spLocks noChangeArrowheads="1"/>
          </p:cNvSpPr>
          <p:nvPr/>
        </p:nvSpPr>
        <p:spPr bwMode="auto">
          <a:xfrm rot="9926429">
            <a:off x="4937125" y="4921250"/>
            <a:ext cx="609600" cy="198120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2239" name="AutoShape 34"/>
          <p:cNvSpPr>
            <a:spLocks noChangeArrowheads="1"/>
          </p:cNvSpPr>
          <p:nvPr/>
        </p:nvSpPr>
        <p:spPr bwMode="auto">
          <a:xfrm>
            <a:off x="3336925" y="6140450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2240" name="Rectangle 35"/>
          <p:cNvSpPr>
            <a:spLocks noChangeArrowheads="1"/>
          </p:cNvSpPr>
          <p:nvPr/>
        </p:nvSpPr>
        <p:spPr bwMode="auto">
          <a:xfrm>
            <a:off x="2803525" y="4540250"/>
            <a:ext cx="1676400" cy="1524000"/>
          </a:xfrm>
          <a:prstGeom prst="rect">
            <a:avLst/>
          </a:prstGeom>
          <a:gradFill rotWithShape="0">
            <a:gsLst>
              <a:gs pos="0">
                <a:srgbClr val="FF0505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1"/>
              <a:t>Impact de </a:t>
            </a:r>
            <a:br>
              <a:rPr lang="fr-FR" altLang="fr-FR" sz="2000" b="1"/>
            </a:br>
            <a:r>
              <a:rPr lang="fr-FR" altLang="fr-FR" sz="2000" b="1"/>
              <a:t>l’animateur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Freeform 8"/>
          <p:cNvSpPr>
            <a:spLocks/>
          </p:cNvSpPr>
          <p:nvPr/>
        </p:nvSpPr>
        <p:spPr bwMode="auto">
          <a:xfrm>
            <a:off x="6299200" y="16843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6" name="Freeform 12"/>
          <p:cNvSpPr>
            <a:spLocks/>
          </p:cNvSpPr>
          <p:nvPr/>
        </p:nvSpPr>
        <p:spPr bwMode="auto">
          <a:xfrm>
            <a:off x="6605588" y="14160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7" name="Freeform 13"/>
          <p:cNvSpPr>
            <a:spLocks/>
          </p:cNvSpPr>
          <p:nvPr/>
        </p:nvSpPr>
        <p:spPr bwMode="auto">
          <a:xfrm>
            <a:off x="6600825" y="14414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6597650" y="14446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9" name="Freeform 16"/>
          <p:cNvSpPr>
            <a:spLocks/>
          </p:cNvSpPr>
          <p:nvPr/>
        </p:nvSpPr>
        <p:spPr bwMode="auto">
          <a:xfrm>
            <a:off x="6572250" y="14160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0" name="Freeform 17"/>
          <p:cNvSpPr>
            <a:spLocks/>
          </p:cNvSpPr>
          <p:nvPr/>
        </p:nvSpPr>
        <p:spPr bwMode="auto">
          <a:xfrm>
            <a:off x="6572250" y="14287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1" name="Text Box 27"/>
          <p:cNvSpPr txBox="1">
            <a:spLocks noChangeArrowheads="1"/>
          </p:cNvSpPr>
          <p:nvPr/>
        </p:nvSpPr>
        <p:spPr bwMode="auto">
          <a:xfrm>
            <a:off x="1025525" y="1474788"/>
            <a:ext cx="54102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N°32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 joker</a:t>
            </a:r>
            <a:r>
              <a:rPr lang="fr-FR" altLang="fr-FR" sz="3600" b="1"/>
              <a:t> </a:t>
            </a:r>
          </a:p>
        </p:txBody>
      </p:sp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2397125" y="3074988"/>
          <a:ext cx="3051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Clip" r:id="rId3" imgW="1296063" imgH="3934305" progId="">
                  <p:embed/>
                </p:oleObj>
              </mc:Choice>
              <mc:Fallback>
                <p:oleObj name="Clip" r:id="rId3" imgW="1296063" imgH="393430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074988"/>
                        <a:ext cx="3051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Text Box 38"/>
          <p:cNvSpPr txBox="1">
            <a:spLocks noChangeArrowheads="1"/>
          </p:cNvSpPr>
          <p:nvPr/>
        </p:nvSpPr>
        <p:spPr bwMode="auto">
          <a:xfrm>
            <a:off x="3540125" y="87899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/>
              <a:t>Vos idées ...</a:t>
            </a:r>
          </a:p>
        </p:txBody>
      </p:sp>
      <p:sp>
        <p:nvSpPr>
          <p:cNvPr id="44053" name="Rectangle 39"/>
          <p:cNvSpPr>
            <a:spLocks noChangeArrowheads="1"/>
          </p:cNvSpPr>
          <p:nvPr/>
        </p:nvSpPr>
        <p:spPr bwMode="auto">
          <a:xfrm>
            <a:off x="1025525" y="1474788"/>
            <a:ext cx="5410200" cy="8077200"/>
          </a:xfrm>
          <a:prstGeom prst="rect">
            <a:avLst/>
          </a:prstGeom>
          <a:noFill/>
          <a:ln w="25400">
            <a:solidFill>
              <a:srgbClr val="FF23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2"/>
          <p:cNvSpPr>
            <a:spLocks/>
          </p:cNvSpPr>
          <p:nvPr/>
        </p:nvSpPr>
        <p:spPr bwMode="auto">
          <a:xfrm>
            <a:off x="6264275" y="160178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6570663" y="1335088"/>
            <a:ext cx="1587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0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5" name="Freeform 4"/>
          <p:cNvSpPr>
            <a:spLocks/>
          </p:cNvSpPr>
          <p:nvPr/>
        </p:nvSpPr>
        <p:spPr bwMode="auto">
          <a:xfrm>
            <a:off x="6565900" y="1360488"/>
            <a:ext cx="4763" cy="0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0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6562725" y="1363663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Freeform 6"/>
          <p:cNvSpPr>
            <a:spLocks/>
          </p:cNvSpPr>
          <p:nvPr/>
        </p:nvSpPr>
        <p:spPr bwMode="auto">
          <a:xfrm>
            <a:off x="6537325" y="1335088"/>
            <a:ext cx="1588" cy="0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0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6537325" y="1347788"/>
            <a:ext cx="1588" cy="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0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9600" y="1392238"/>
            <a:ext cx="6286500" cy="1095375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N°04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Motiver un collaborateur</a:t>
            </a:r>
          </a:p>
        </p:txBody>
      </p:sp>
      <p:sp>
        <p:nvSpPr>
          <p:cNvPr id="18440" name="Rectangle 182"/>
          <p:cNvSpPr>
            <a:spLocks noChangeArrowheads="1"/>
          </p:cNvSpPr>
          <p:nvPr/>
        </p:nvSpPr>
        <p:spPr bwMode="auto">
          <a:xfrm>
            <a:off x="566738" y="2668588"/>
            <a:ext cx="6321425" cy="396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1" name="Oval 183"/>
          <p:cNvSpPr>
            <a:spLocks noChangeArrowheads="1"/>
          </p:cNvSpPr>
          <p:nvPr/>
        </p:nvSpPr>
        <p:spPr bwMode="auto">
          <a:xfrm>
            <a:off x="1338263" y="3976688"/>
            <a:ext cx="4641850" cy="451485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2" name="Freeform 184"/>
          <p:cNvSpPr>
            <a:spLocks/>
          </p:cNvSpPr>
          <p:nvPr/>
        </p:nvSpPr>
        <p:spPr bwMode="auto">
          <a:xfrm>
            <a:off x="1762125" y="4725988"/>
            <a:ext cx="3030538" cy="1495425"/>
          </a:xfrm>
          <a:custGeom>
            <a:avLst/>
            <a:gdLst>
              <a:gd name="T0" fmla="*/ 2147483647 w 3700"/>
              <a:gd name="T1" fmla="*/ 2147483647 h 1852"/>
              <a:gd name="T2" fmla="*/ 2147483647 w 3700"/>
              <a:gd name="T3" fmla="*/ 2147483647 h 1852"/>
              <a:gd name="T4" fmla="*/ 2147483647 w 3700"/>
              <a:gd name="T5" fmla="*/ 2147483647 h 1852"/>
              <a:gd name="T6" fmla="*/ 2147483647 w 3700"/>
              <a:gd name="T7" fmla="*/ 2147483647 h 1852"/>
              <a:gd name="T8" fmla="*/ 2147483647 w 3700"/>
              <a:gd name="T9" fmla="*/ 2147483647 h 1852"/>
              <a:gd name="T10" fmla="*/ 2147483647 w 3700"/>
              <a:gd name="T11" fmla="*/ 2147483647 h 1852"/>
              <a:gd name="T12" fmla="*/ 2147483647 w 3700"/>
              <a:gd name="T13" fmla="*/ 2147483647 h 1852"/>
              <a:gd name="T14" fmla="*/ 2147483647 w 3700"/>
              <a:gd name="T15" fmla="*/ 2147483647 h 1852"/>
              <a:gd name="T16" fmla="*/ 2147483647 w 3700"/>
              <a:gd name="T17" fmla="*/ 2147483647 h 1852"/>
              <a:gd name="T18" fmla="*/ 2147483647 w 3700"/>
              <a:gd name="T19" fmla="*/ 2147483647 h 1852"/>
              <a:gd name="T20" fmla="*/ 2147483647 w 3700"/>
              <a:gd name="T21" fmla="*/ 2147483647 h 1852"/>
              <a:gd name="T22" fmla="*/ 2147483647 w 3700"/>
              <a:gd name="T23" fmla="*/ 2147483647 h 1852"/>
              <a:gd name="T24" fmla="*/ 2147483647 w 3700"/>
              <a:gd name="T25" fmla="*/ 2147483647 h 1852"/>
              <a:gd name="T26" fmla="*/ 2147483647 w 3700"/>
              <a:gd name="T27" fmla="*/ 2147483647 h 1852"/>
              <a:gd name="T28" fmla="*/ 2147483647 w 3700"/>
              <a:gd name="T29" fmla="*/ 2147483647 h 1852"/>
              <a:gd name="T30" fmla="*/ 2147483647 w 3700"/>
              <a:gd name="T31" fmla="*/ 2147483647 h 1852"/>
              <a:gd name="T32" fmla="*/ 2147483647 w 3700"/>
              <a:gd name="T33" fmla="*/ 2147483647 h 1852"/>
              <a:gd name="T34" fmla="*/ 2147483647 w 3700"/>
              <a:gd name="T35" fmla="*/ 2105959155 h 1852"/>
              <a:gd name="T36" fmla="*/ 2147483647 w 3700"/>
              <a:gd name="T37" fmla="*/ 2105959155 h 1852"/>
              <a:gd name="T38" fmla="*/ 2147483647 w 3700"/>
              <a:gd name="T39" fmla="*/ 2147483647 h 1852"/>
              <a:gd name="T40" fmla="*/ 2147483647 w 3700"/>
              <a:gd name="T41" fmla="*/ 2147483647 h 1852"/>
              <a:gd name="T42" fmla="*/ 2147483647 w 3700"/>
              <a:gd name="T43" fmla="*/ 2147483647 h 1852"/>
              <a:gd name="T44" fmla="*/ 2147483647 w 3700"/>
              <a:gd name="T45" fmla="*/ 2147483647 h 1852"/>
              <a:gd name="T46" fmla="*/ 2147483647 w 3700"/>
              <a:gd name="T47" fmla="*/ 2147483647 h 1852"/>
              <a:gd name="T48" fmla="*/ 2147483647 w 3700"/>
              <a:gd name="T49" fmla="*/ 2147483647 h 1852"/>
              <a:gd name="T50" fmla="*/ 2147483647 w 3700"/>
              <a:gd name="T51" fmla="*/ 2147483647 h 1852"/>
              <a:gd name="T52" fmla="*/ 2147483647 w 3700"/>
              <a:gd name="T53" fmla="*/ 2147483647 h 1852"/>
              <a:gd name="T54" fmla="*/ 2147483647 w 3700"/>
              <a:gd name="T55" fmla="*/ 2147483647 h 1852"/>
              <a:gd name="T56" fmla="*/ 2147483647 w 3700"/>
              <a:gd name="T57" fmla="*/ 2147483647 h 1852"/>
              <a:gd name="T58" fmla="*/ 2147483647 w 3700"/>
              <a:gd name="T59" fmla="*/ 2147483647 h 1852"/>
              <a:gd name="T60" fmla="*/ 2147483647 w 3700"/>
              <a:gd name="T61" fmla="*/ 2147483647 h 1852"/>
              <a:gd name="T62" fmla="*/ 2147483647 w 3700"/>
              <a:gd name="T63" fmla="*/ 2147483647 h 1852"/>
              <a:gd name="T64" fmla="*/ 2147483647 w 3700"/>
              <a:gd name="T65" fmla="*/ 2147483647 h 1852"/>
              <a:gd name="T66" fmla="*/ 2147483647 w 3700"/>
              <a:gd name="T67" fmla="*/ 2147483647 h 1852"/>
              <a:gd name="T68" fmla="*/ 2147483647 w 3700"/>
              <a:gd name="T69" fmla="*/ 2147483647 h 1852"/>
              <a:gd name="T70" fmla="*/ 2147483647 w 3700"/>
              <a:gd name="T71" fmla="*/ 2147483647 h 1852"/>
              <a:gd name="T72" fmla="*/ 2147483647 w 3700"/>
              <a:gd name="T73" fmla="*/ 2147483647 h 1852"/>
              <a:gd name="T74" fmla="*/ 2147483647 w 3700"/>
              <a:gd name="T75" fmla="*/ 2147483647 h 1852"/>
              <a:gd name="T76" fmla="*/ 2147483647 w 3700"/>
              <a:gd name="T77" fmla="*/ 2147483647 h 1852"/>
              <a:gd name="T78" fmla="*/ 2147483647 w 3700"/>
              <a:gd name="T79" fmla="*/ 2147483647 h 18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00"/>
              <a:gd name="T121" fmla="*/ 0 h 1852"/>
              <a:gd name="T122" fmla="*/ 3700 w 3700"/>
              <a:gd name="T123" fmla="*/ 1852 h 18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00" h="1852">
                <a:moveTo>
                  <a:pt x="0" y="1852"/>
                </a:moveTo>
                <a:lnTo>
                  <a:pt x="4" y="1740"/>
                </a:lnTo>
                <a:lnTo>
                  <a:pt x="12" y="1632"/>
                </a:lnTo>
                <a:lnTo>
                  <a:pt x="32" y="1500"/>
                </a:lnTo>
                <a:lnTo>
                  <a:pt x="56" y="1386"/>
                </a:lnTo>
                <a:lnTo>
                  <a:pt x="94" y="1264"/>
                </a:lnTo>
                <a:lnTo>
                  <a:pt x="128" y="1168"/>
                </a:lnTo>
                <a:lnTo>
                  <a:pt x="154" y="1092"/>
                </a:lnTo>
                <a:lnTo>
                  <a:pt x="192" y="1008"/>
                </a:lnTo>
                <a:lnTo>
                  <a:pt x="232" y="924"/>
                </a:lnTo>
                <a:lnTo>
                  <a:pt x="262" y="866"/>
                </a:lnTo>
                <a:lnTo>
                  <a:pt x="314" y="784"/>
                </a:lnTo>
                <a:lnTo>
                  <a:pt x="360" y="720"/>
                </a:lnTo>
                <a:lnTo>
                  <a:pt x="408" y="660"/>
                </a:lnTo>
                <a:lnTo>
                  <a:pt x="456" y="600"/>
                </a:lnTo>
                <a:lnTo>
                  <a:pt x="492" y="564"/>
                </a:lnTo>
                <a:lnTo>
                  <a:pt x="524" y="528"/>
                </a:lnTo>
                <a:lnTo>
                  <a:pt x="572" y="484"/>
                </a:lnTo>
                <a:lnTo>
                  <a:pt x="624" y="444"/>
                </a:lnTo>
                <a:lnTo>
                  <a:pt x="698" y="384"/>
                </a:lnTo>
                <a:lnTo>
                  <a:pt x="744" y="352"/>
                </a:lnTo>
                <a:lnTo>
                  <a:pt x="796" y="316"/>
                </a:lnTo>
                <a:lnTo>
                  <a:pt x="844" y="284"/>
                </a:lnTo>
                <a:lnTo>
                  <a:pt x="928" y="236"/>
                </a:lnTo>
                <a:lnTo>
                  <a:pt x="988" y="204"/>
                </a:lnTo>
                <a:lnTo>
                  <a:pt x="1064" y="172"/>
                </a:lnTo>
                <a:lnTo>
                  <a:pt x="1144" y="140"/>
                </a:lnTo>
                <a:lnTo>
                  <a:pt x="1224" y="108"/>
                </a:lnTo>
                <a:lnTo>
                  <a:pt x="1304" y="82"/>
                </a:lnTo>
                <a:lnTo>
                  <a:pt x="1364" y="68"/>
                </a:lnTo>
                <a:lnTo>
                  <a:pt x="1450" y="48"/>
                </a:lnTo>
                <a:lnTo>
                  <a:pt x="1504" y="36"/>
                </a:lnTo>
                <a:lnTo>
                  <a:pt x="1574" y="22"/>
                </a:lnTo>
                <a:lnTo>
                  <a:pt x="1628" y="16"/>
                </a:lnTo>
                <a:lnTo>
                  <a:pt x="1702" y="8"/>
                </a:lnTo>
                <a:lnTo>
                  <a:pt x="1768" y="4"/>
                </a:lnTo>
                <a:lnTo>
                  <a:pt x="1856" y="0"/>
                </a:lnTo>
                <a:lnTo>
                  <a:pt x="1932" y="4"/>
                </a:lnTo>
                <a:lnTo>
                  <a:pt x="2024" y="8"/>
                </a:lnTo>
                <a:lnTo>
                  <a:pt x="2132" y="24"/>
                </a:lnTo>
                <a:lnTo>
                  <a:pt x="2212" y="38"/>
                </a:lnTo>
                <a:lnTo>
                  <a:pt x="2308" y="56"/>
                </a:lnTo>
                <a:lnTo>
                  <a:pt x="2432" y="92"/>
                </a:lnTo>
                <a:lnTo>
                  <a:pt x="2472" y="104"/>
                </a:lnTo>
                <a:lnTo>
                  <a:pt x="2532" y="124"/>
                </a:lnTo>
                <a:lnTo>
                  <a:pt x="2592" y="144"/>
                </a:lnTo>
                <a:lnTo>
                  <a:pt x="2648" y="168"/>
                </a:lnTo>
                <a:lnTo>
                  <a:pt x="2688" y="188"/>
                </a:lnTo>
                <a:lnTo>
                  <a:pt x="2748" y="220"/>
                </a:lnTo>
                <a:lnTo>
                  <a:pt x="2796" y="246"/>
                </a:lnTo>
                <a:lnTo>
                  <a:pt x="2860" y="284"/>
                </a:lnTo>
                <a:lnTo>
                  <a:pt x="2928" y="324"/>
                </a:lnTo>
                <a:lnTo>
                  <a:pt x="2984" y="364"/>
                </a:lnTo>
                <a:lnTo>
                  <a:pt x="3036" y="400"/>
                </a:lnTo>
                <a:lnTo>
                  <a:pt x="3076" y="432"/>
                </a:lnTo>
                <a:lnTo>
                  <a:pt x="3104" y="456"/>
                </a:lnTo>
                <a:lnTo>
                  <a:pt x="3160" y="504"/>
                </a:lnTo>
                <a:lnTo>
                  <a:pt x="3188" y="532"/>
                </a:lnTo>
                <a:lnTo>
                  <a:pt x="3224" y="576"/>
                </a:lnTo>
                <a:lnTo>
                  <a:pt x="3268" y="632"/>
                </a:lnTo>
                <a:lnTo>
                  <a:pt x="3324" y="704"/>
                </a:lnTo>
                <a:lnTo>
                  <a:pt x="3356" y="744"/>
                </a:lnTo>
                <a:lnTo>
                  <a:pt x="3392" y="804"/>
                </a:lnTo>
                <a:lnTo>
                  <a:pt x="3460" y="910"/>
                </a:lnTo>
                <a:lnTo>
                  <a:pt x="3488" y="964"/>
                </a:lnTo>
                <a:lnTo>
                  <a:pt x="3514" y="1020"/>
                </a:lnTo>
                <a:lnTo>
                  <a:pt x="3536" y="1064"/>
                </a:lnTo>
                <a:lnTo>
                  <a:pt x="3556" y="1120"/>
                </a:lnTo>
                <a:lnTo>
                  <a:pt x="3576" y="1168"/>
                </a:lnTo>
                <a:lnTo>
                  <a:pt x="3596" y="1216"/>
                </a:lnTo>
                <a:lnTo>
                  <a:pt x="3626" y="1310"/>
                </a:lnTo>
                <a:lnTo>
                  <a:pt x="3640" y="1364"/>
                </a:lnTo>
                <a:lnTo>
                  <a:pt x="3656" y="1426"/>
                </a:lnTo>
                <a:lnTo>
                  <a:pt x="3668" y="1480"/>
                </a:lnTo>
                <a:lnTo>
                  <a:pt x="3682" y="1556"/>
                </a:lnTo>
                <a:lnTo>
                  <a:pt x="3688" y="1616"/>
                </a:lnTo>
                <a:lnTo>
                  <a:pt x="3698" y="1688"/>
                </a:lnTo>
                <a:lnTo>
                  <a:pt x="3700" y="1748"/>
                </a:lnTo>
                <a:lnTo>
                  <a:pt x="3700" y="1812"/>
                </a:lnTo>
                <a:lnTo>
                  <a:pt x="3700" y="1852"/>
                </a:ln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43" name="Oval 185"/>
          <p:cNvSpPr>
            <a:spLocks noChangeArrowheads="1"/>
          </p:cNvSpPr>
          <p:nvPr/>
        </p:nvSpPr>
        <p:spPr bwMode="auto">
          <a:xfrm>
            <a:off x="1455738" y="4087813"/>
            <a:ext cx="4408487" cy="4292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4" name="Oval 186"/>
          <p:cNvSpPr>
            <a:spLocks noChangeArrowheads="1"/>
          </p:cNvSpPr>
          <p:nvPr/>
        </p:nvSpPr>
        <p:spPr bwMode="auto">
          <a:xfrm>
            <a:off x="1570038" y="4205288"/>
            <a:ext cx="4176712" cy="4060825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5" name="Oval 187"/>
          <p:cNvSpPr>
            <a:spLocks noChangeArrowheads="1"/>
          </p:cNvSpPr>
          <p:nvPr/>
        </p:nvSpPr>
        <p:spPr bwMode="auto">
          <a:xfrm>
            <a:off x="1685925" y="4316413"/>
            <a:ext cx="3943350" cy="383857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6" name="Oval 188"/>
          <p:cNvSpPr>
            <a:spLocks noChangeArrowheads="1"/>
          </p:cNvSpPr>
          <p:nvPr/>
        </p:nvSpPr>
        <p:spPr bwMode="auto">
          <a:xfrm>
            <a:off x="1804988" y="4430713"/>
            <a:ext cx="3711575" cy="360997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7" name="Oval 189"/>
          <p:cNvSpPr>
            <a:spLocks noChangeArrowheads="1"/>
          </p:cNvSpPr>
          <p:nvPr/>
        </p:nvSpPr>
        <p:spPr bwMode="auto">
          <a:xfrm>
            <a:off x="1920875" y="4541838"/>
            <a:ext cx="3482975" cy="3384550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8" name="Oval 190"/>
          <p:cNvSpPr>
            <a:spLocks noChangeArrowheads="1"/>
          </p:cNvSpPr>
          <p:nvPr/>
        </p:nvSpPr>
        <p:spPr bwMode="auto">
          <a:xfrm>
            <a:off x="1990725" y="4611688"/>
            <a:ext cx="3340100" cy="32480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49" name="Oval 191"/>
          <p:cNvSpPr>
            <a:spLocks noChangeArrowheads="1"/>
          </p:cNvSpPr>
          <p:nvPr/>
        </p:nvSpPr>
        <p:spPr bwMode="auto">
          <a:xfrm>
            <a:off x="2106613" y="4722813"/>
            <a:ext cx="3109912" cy="302577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0" name="Oval 192"/>
          <p:cNvSpPr>
            <a:spLocks noChangeArrowheads="1"/>
          </p:cNvSpPr>
          <p:nvPr/>
        </p:nvSpPr>
        <p:spPr bwMode="auto">
          <a:xfrm>
            <a:off x="2220913" y="4837113"/>
            <a:ext cx="2878137" cy="280035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1" name="Oval 193"/>
          <p:cNvSpPr>
            <a:spLocks noChangeArrowheads="1"/>
          </p:cNvSpPr>
          <p:nvPr/>
        </p:nvSpPr>
        <p:spPr bwMode="auto">
          <a:xfrm>
            <a:off x="2335213" y="4948238"/>
            <a:ext cx="2644775" cy="25749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2" name="Oval 194"/>
          <p:cNvSpPr>
            <a:spLocks noChangeArrowheads="1"/>
          </p:cNvSpPr>
          <p:nvPr/>
        </p:nvSpPr>
        <p:spPr bwMode="auto">
          <a:xfrm>
            <a:off x="2452688" y="5062538"/>
            <a:ext cx="2413000" cy="23495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3" name="Oval 195"/>
          <p:cNvSpPr>
            <a:spLocks noChangeArrowheads="1"/>
          </p:cNvSpPr>
          <p:nvPr/>
        </p:nvSpPr>
        <p:spPr bwMode="auto">
          <a:xfrm>
            <a:off x="2524125" y="5129213"/>
            <a:ext cx="2273300" cy="22129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4" name="Oval 196"/>
          <p:cNvSpPr>
            <a:spLocks noChangeArrowheads="1"/>
          </p:cNvSpPr>
          <p:nvPr/>
        </p:nvSpPr>
        <p:spPr bwMode="auto">
          <a:xfrm>
            <a:off x="2640013" y="5243513"/>
            <a:ext cx="2041525" cy="198755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5" name="Oval 197"/>
          <p:cNvSpPr>
            <a:spLocks noChangeArrowheads="1"/>
          </p:cNvSpPr>
          <p:nvPr/>
        </p:nvSpPr>
        <p:spPr bwMode="auto">
          <a:xfrm>
            <a:off x="2754313" y="5354638"/>
            <a:ext cx="1811337" cy="1762125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6" name="Oval 198"/>
          <p:cNvSpPr>
            <a:spLocks noChangeArrowheads="1"/>
          </p:cNvSpPr>
          <p:nvPr/>
        </p:nvSpPr>
        <p:spPr bwMode="auto">
          <a:xfrm>
            <a:off x="2871788" y="5468938"/>
            <a:ext cx="1576387" cy="1533525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57" name="Line 199"/>
          <p:cNvSpPr>
            <a:spLocks noChangeShapeType="1"/>
          </p:cNvSpPr>
          <p:nvPr/>
        </p:nvSpPr>
        <p:spPr bwMode="auto">
          <a:xfrm>
            <a:off x="3660775" y="3779838"/>
            <a:ext cx="0" cy="271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58" name="Line 200"/>
          <p:cNvSpPr>
            <a:spLocks noChangeShapeType="1"/>
          </p:cNvSpPr>
          <p:nvPr/>
        </p:nvSpPr>
        <p:spPr bwMode="auto">
          <a:xfrm rot="-2684117">
            <a:off x="2808288" y="41481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59" name="Line 201"/>
          <p:cNvSpPr>
            <a:spLocks noChangeShapeType="1"/>
          </p:cNvSpPr>
          <p:nvPr/>
        </p:nvSpPr>
        <p:spPr bwMode="auto">
          <a:xfrm rot="2715883">
            <a:off x="4523582" y="4153694"/>
            <a:ext cx="0" cy="2446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60" name="Line 202"/>
          <p:cNvSpPr>
            <a:spLocks noChangeShapeType="1"/>
          </p:cNvSpPr>
          <p:nvPr/>
        </p:nvSpPr>
        <p:spPr bwMode="auto">
          <a:xfrm rot="17516677" flipH="1">
            <a:off x="2535238" y="4560888"/>
            <a:ext cx="0" cy="2444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61" name="Line 203"/>
          <p:cNvSpPr>
            <a:spLocks noChangeShapeType="1"/>
          </p:cNvSpPr>
          <p:nvPr/>
        </p:nvSpPr>
        <p:spPr bwMode="auto">
          <a:xfrm rot="-1316677">
            <a:off x="3205163" y="38814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62" name="Line 204"/>
          <p:cNvSpPr>
            <a:spLocks noChangeShapeType="1"/>
          </p:cNvSpPr>
          <p:nvPr/>
        </p:nvSpPr>
        <p:spPr bwMode="auto">
          <a:xfrm rot="1316677" flipH="1">
            <a:off x="4119563" y="387826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63" name="Line 205"/>
          <p:cNvSpPr>
            <a:spLocks noChangeShapeType="1"/>
          </p:cNvSpPr>
          <p:nvPr/>
        </p:nvSpPr>
        <p:spPr bwMode="auto">
          <a:xfrm rot="4083323">
            <a:off x="4790282" y="4556919"/>
            <a:ext cx="0" cy="2446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64" name="Text Box 206"/>
          <p:cNvSpPr txBox="1">
            <a:spLocks noChangeArrowheads="1"/>
          </p:cNvSpPr>
          <p:nvPr/>
        </p:nvSpPr>
        <p:spPr bwMode="auto">
          <a:xfrm>
            <a:off x="3476625" y="3446463"/>
            <a:ext cx="109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0%</a:t>
            </a:r>
          </a:p>
        </p:txBody>
      </p:sp>
      <p:sp>
        <p:nvSpPr>
          <p:cNvPr id="18465" name="Text Box 207"/>
          <p:cNvSpPr txBox="1">
            <a:spLocks noChangeArrowheads="1"/>
          </p:cNvSpPr>
          <p:nvPr/>
        </p:nvSpPr>
        <p:spPr bwMode="auto">
          <a:xfrm>
            <a:off x="2400300" y="3589338"/>
            <a:ext cx="98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25%</a:t>
            </a:r>
          </a:p>
        </p:txBody>
      </p:sp>
      <p:sp>
        <p:nvSpPr>
          <p:cNvPr id="18466" name="Text Box 208"/>
          <p:cNvSpPr txBox="1">
            <a:spLocks noChangeArrowheads="1"/>
          </p:cNvSpPr>
          <p:nvPr/>
        </p:nvSpPr>
        <p:spPr bwMode="auto">
          <a:xfrm>
            <a:off x="4481513" y="3630613"/>
            <a:ext cx="98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25%</a:t>
            </a:r>
          </a:p>
        </p:txBody>
      </p:sp>
      <p:sp>
        <p:nvSpPr>
          <p:cNvPr id="18467" name="Text Box 209"/>
          <p:cNvSpPr txBox="1">
            <a:spLocks noChangeArrowheads="1"/>
          </p:cNvSpPr>
          <p:nvPr/>
        </p:nvSpPr>
        <p:spPr bwMode="auto">
          <a:xfrm>
            <a:off x="5400675" y="4300538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50%</a:t>
            </a:r>
          </a:p>
        </p:txBody>
      </p:sp>
      <p:sp>
        <p:nvSpPr>
          <p:cNvPr id="18468" name="Text Box 210"/>
          <p:cNvSpPr txBox="1">
            <a:spLocks noChangeArrowheads="1"/>
          </p:cNvSpPr>
          <p:nvPr/>
        </p:nvSpPr>
        <p:spPr bwMode="auto">
          <a:xfrm>
            <a:off x="1416050" y="4300538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50%</a:t>
            </a:r>
          </a:p>
        </p:txBody>
      </p:sp>
      <p:sp>
        <p:nvSpPr>
          <p:cNvPr id="18469" name="Text Box 211"/>
          <p:cNvSpPr txBox="1">
            <a:spLocks noChangeArrowheads="1"/>
          </p:cNvSpPr>
          <p:nvPr/>
        </p:nvSpPr>
        <p:spPr bwMode="auto">
          <a:xfrm>
            <a:off x="928688" y="5141913"/>
            <a:ext cx="98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75%</a:t>
            </a:r>
          </a:p>
        </p:txBody>
      </p:sp>
      <p:sp>
        <p:nvSpPr>
          <p:cNvPr id="18470" name="Text Box 212"/>
          <p:cNvSpPr txBox="1">
            <a:spLocks noChangeArrowheads="1"/>
          </p:cNvSpPr>
          <p:nvPr/>
        </p:nvSpPr>
        <p:spPr bwMode="auto">
          <a:xfrm>
            <a:off x="5930900" y="5138738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75%</a:t>
            </a:r>
          </a:p>
        </p:txBody>
      </p:sp>
      <p:sp>
        <p:nvSpPr>
          <p:cNvPr id="18471" name="Oval 213"/>
          <p:cNvSpPr>
            <a:spLocks noChangeArrowheads="1"/>
          </p:cNvSpPr>
          <p:nvPr/>
        </p:nvSpPr>
        <p:spPr bwMode="auto">
          <a:xfrm>
            <a:off x="2986088" y="5576888"/>
            <a:ext cx="1346200" cy="130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72" name="Oval 214"/>
          <p:cNvSpPr>
            <a:spLocks noChangeArrowheads="1"/>
          </p:cNvSpPr>
          <p:nvPr/>
        </p:nvSpPr>
        <p:spPr bwMode="auto">
          <a:xfrm>
            <a:off x="2530475" y="5122863"/>
            <a:ext cx="2273300" cy="2212975"/>
          </a:xfrm>
          <a:prstGeom prst="ellipse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73" name="Rectangle 215"/>
          <p:cNvSpPr>
            <a:spLocks noChangeArrowheads="1"/>
          </p:cNvSpPr>
          <p:nvPr/>
        </p:nvSpPr>
        <p:spPr bwMode="auto">
          <a:xfrm>
            <a:off x="566738" y="6227763"/>
            <a:ext cx="6330950" cy="2473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74" name="Text Box 216"/>
          <p:cNvSpPr txBox="1">
            <a:spLocks noChangeArrowheads="1"/>
          </p:cNvSpPr>
          <p:nvPr/>
        </p:nvSpPr>
        <p:spPr bwMode="auto">
          <a:xfrm>
            <a:off x="828675" y="6065838"/>
            <a:ext cx="690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100%                                                                                                          100%</a:t>
            </a:r>
          </a:p>
        </p:txBody>
      </p:sp>
      <p:sp>
        <p:nvSpPr>
          <p:cNvPr id="18475" name="Rectangle 217"/>
          <p:cNvSpPr>
            <a:spLocks noChangeArrowheads="1"/>
          </p:cNvSpPr>
          <p:nvPr/>
        </p:nvSpPr>
        <p:spPr bwMode="auto">
          <a:xfrm>
            <a:off x="638175" y="6637338"/>
            <a:ext cx="1439863" cy="1990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9966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400"/>
          </a:p>
        </p:txBody>
      </p:sp>
      <p:sp>
        <p:nvSpPr>
          <p:cNvPr id="18476" name="Rectangle 218"/>
          <p:cNvSpPr>
            <a:spLocks noChangeArrowheads="1"/>
          </p:cNvSpPr>
          <p:nvPr/>
        </p:nvSpPr>
        <p:spPr bwMode="auto">
          <a:xfrm>
            <a:off x="2149475" y="6637338"/>
            <a:ext cx="1439863" cy="1990725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99FF33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b="1"/>
              <a:t/>
            </a:r>
            <a:br>
              <a:rPr lang="fr-FR" altLang="fr-FR" sz="1400" b="1"/>
            </a:br>
            <a:endParaRPr lang="fr-FR" altLang="fr-FR" sz="1400"/>
          </a:p>
        </p:txBody>
      </p:sp>
      <p:sp>
        <p:nvSpPr>
          <p:cNvPr id="18477" name="Rectangle 219"/>
          <p:cNvSpPr>
            <a:spLocks noChangeArrowheads="1"/>
          </p:cNvSpPr>
          <p:nvPr/>
        </p:nvSpPr>
        <p:spPr bwMode="auto">
          <a:xfrm>
            <a:off x="3878263" y="6637338"/>
            <a:ext cx="1439862" cy="19907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b="1"/>
              <a:t/>
            </a:r>
            <a:br>
              <a:rPr lang="fr-FR" altLang="fr-FR" sz="1400" b="1"/>
            </a:br>
            <a:endParaRPr lang="fr-FR" altLang="fr-FR" sz="1400"/>
          </a:p>
        </p:txBody>
      </p:sp>
      <p:sp>
        <p:nvSpPr>
          <p:cNvPr id="18478" name="Rectangle 220"/>
          <p:cNvSpPr>
            <a:spLocks noChangeArrowheads="1"/>
          </p:cNvSpPr>
          <p:nvPr/>
        </p:nvSpPr>
        <p:spPr bwMode="auto">
          <a:xfrm>
            <a:off x="5372100" y="6637338"/>
            <a:ext cx="1439863" cy="1990725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FF6600"/>
              </a:gs>
            </a:gsLst>
            <a:lin ang="0" scaled="1"/>
          </a:gra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800" b="1"/>
              <a:t/>
            </a:r>
            <a:br>
              <a:rPr lang="fr-FR" altLang="fr-FR" sz="800" b="1"/>
            </a:br>
            <a:r>
              <a:rPr lang="fr-FR" altLang="fr-FR" sz="1400" b="1"/>
              <a:t>Les</a:t>
            </a:r>
            <a:br>
              <a:rPr lang="fr-FR" altLang="fr-FR" sz="1400" b="1"/>
            </a:br>
            <a:r>
              <a:rPr lang="fr-FR" altLang="fr-FR" sz="1400" b="1"/>
              <a:t>créatifs</a:t>
            </a:r>
          </a:p>
          <a:p>
            <a:pPr algn="ctr">
              <a:spcBef>
                <a:spcPct val="50000"/>
              </a:spcBef>
            </a:pPr>
            <a:endParaRPr lang="fr-FR" altLang="fr-FR" sz="1400" b="1"/>
          </a:p>
        </p:txBody>
      </p:sp>
      <p:sp>
        <p:nvSpPr>
          <p:cNvPr id="18479" name="Rectangle 221"/>
          <p:cNvSpPr>
            <a:spLocks noChangeArrowheads="1"/>
          </p:cNvSpPr>
          <p:nvPr/>
        </p:nvSpPr>
        <p:spPr bwMode="auto">
          <a:xfrm>
            <a:off x="625475" y="6637338"/>
            <a:ext cx="14398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800" b="1"/>
              <a:t/>
            </a:r>
            <a:br>
              <a:rPr lang="fr-FR" altLang="fr-FR" sz="800" b="1"/>
            </a:br>
            <a:r>
              <a:rPr lang="fr-FR" altLang="fr-FR" sz="1400" b="1"/>
              <a:t>Les </a:t>
            </a:r>
            <a:br>
              <a:rPr lang="fr-FR" altLang="fr-FR" sz="1400" b="1"/>
            </a:br>
            <a:r>
              <a:rPr lang="fr-FR" altLang="fr-FR" sz="1400" b="1"/>
              <a:t>experts</a:t>
            </a:r>
          </a:p>
        </p:txBody>
      </p:sp>
      <p:sp>
        <p:nvSpPr>
          <p:cNvPr id="18480" name="Rectangle 222"/>
          <p:cNvSpPr>
            <a:spLocks noChangeArrowheads="1"/>
          </p:cNvSpPr>
          <p:nvPr/>
        </p:nvSpPr>
        <p:spPr bwMode="auto">
          <a:xfrm>
            <a:off x="5372100" y="6637338"/>
            <a:ext cx="14398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400"/>
          </a:p>
        </p:txBody>
      </p:sp>
      <p:sp>
        <p:nvSpPr>
          <p:cNvPr id="18481" name="Text Box 223"/>
          <p:cNvSpPr txBox="1">
            <a:spLocks noChangeArrowheads="1"/>
          </p:cNvSpPr>
          <p:nvPr/>
        </p:nvSpPr>
        <p:spPr bwMode="auto">
          <a:xfrm>
            <a:off x="1293813" y="6262688"/>
            <a:ext cx="4872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1"/>
              <a:t>Réalisme                                                                        Intuition</a:t>
            </a:r>
          </a:p>
        </p:txBody>
      </p:sp>
      <p:sp>
        <p:nvSpPr>
          <p:cNvPr id="18482" name="Line 224"/>
          <p:cNvSpPr>
            <a:spLocks noChangeShapeType="1"/>
          </p:cNvSpPr>
          <p:nvPr/>
        </p:nvSpPr>
        <p:spPr bwMode="auto">
          <a:xfrm rot="-5400000">
            <a:off x="3672682" y="3912394"/>
            <a:ext cx="0" cy="464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83" name="Rectangle 225"/>
          <p:cNvSpPr>
            <a:spLocks noChangeArrowheads="1"/>
          </p:cNvSpPr>
          <p:nvPr/>
        </p:nvSpPr>
        <p:spPr bwMode="auto">
          <a:xfrm rot="-5400000">
            <a:off x="3536156" y="342107"/>
            <a:ext cx="587375" cy="54181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 anchorCtr="1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/>
              <a:t>Les membres de votre équipe </a:t>
            </a:r>
          </a:p>
          <a:p>
            <a:pPr algn="ctr"/>
            <a:r>
              <a:rPr lang="fr-FR" altLang="fr-FR" sz="1800" b="1"/>
              <a:t>se motivent pour des raisons différentes </a:t>
            </a:r>
          </a:p>
        </p:txBody>
      </p:sp>
      <p:grpSp>
        <p:nvGrpSpPr>
          <p:cNvPr id="18484" name="Group 226"/>
          <p:cNvGrpSpPr>
            <a:grpSpLocks/>
          </p:cNvGrpSpPr>
          <p:nvPr/>
        </p:nvGrpSpPr>
        <p:grpSpPr bwMode="auto">
          <a:xfrm>
            <a:off x="738188" y="7272338"/>
            <a:ext cx="1227137" cy="1209675"/>
            <a:chOff x="-2150" y="1305"/>
            <a:chExt cx="773" cy="763"/>
          </a:xfrm>
        </p:grpSpPr>
        <p:sp>
          <p:nvSpPr>
            <p:cNvPr id="18577" name="Rectangle 227"/>
            <p:cNvSpPr>
              <a:spLocks noChangeArrowheads="1"/>
            </p:cNvSpPr>
            <p:nvPr/>
          </p:nvSpPr>
          <p:spPr bwMode="auto">
            <a:xfrm>
              <a:off x="-2150" y="1305"/>
              <a:ext cx="770" cy="4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78" name="Oval 228"/>
            <p:cNvSpPr>
              <a:spLocks noChangeArrowheads="1"/>
            </p:cNvSpPr>
            <p:nvPr/>
          </p:nvSpPr>
          <p:spPr bwMode="auto">
            <a:xfrm>
              <a:off x="-2128" y="1356"/>
              <a:ext cx="732" cy="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79" name="Freeform 229"/>
            <p:cNvSpPr>
              <a:spLocks/>
            </p:cNvSpPr>
            <p:nvPr/>
          </p:nvSpPr>
          <p:spPr bwMode="auto">
            <a:xfrm>
              <a:off x="-2061" y="1474"/>
              <a:ext cx="478" cy="236"/>
            </a:xfrm>
            <a:custGeom>
              <a:avLst/>
              <a:gdLst>
                <a:gd name="T0" fmla="*/ 0 w 3700"/>
                <a:gd name="T1" fmla="*/ 4 h 1852"/>
                <a:gd name="T2" fmla="*/ 0 w 3700"/>
                <a:gd name="T3" fmla="*/ 3 h 1852"/>
                <a:gd name="T4" fmla="*/ 0 w 3700"/>
                <a:gd name="T5" fmla="*/ 3 h 1852"/>
                <a:gd name="T6" fmla="*/ 0 w 3700"/>
                <a:gd name="T7" fmla="*/ 2 h 1852"/>
                <a:gd name="T8" fmla="*/ 1 w 3700"/>
                <a:gd name="T9" fmla="*/ 2 h 1852"/>
                <a:gd name="T10" fmla="*/ 1 w 3700"/>
                <a:gd name="T11" fmla="*/ 2 h 1852"/>
                <a:gd name="T12" fmla="*/ 1 w 3700"/>
                <a:gd name="T13" fmla="*/ 1 h 1852"/>
                <a:gd name="T14" fmla="*/ 1 w 3700"/>
                <a:gd name="T15" fmla="*/ 1 h 1852"/>
                <a:gd name="T16" fmla="*/ 1 w 3700"/>
                <a:gd name="T17" fmla="*/ 1 h 1852"/>
                <a:gd name="T18" fmla="*/ 2 w 3700"/>
                <a:gd name="T19" fmla="*/ 1 h 1852"/>
                <a:gd name="T20" fmla="*/ 2 w 3700"/>
                <a:gd name="T21" fmla="*/ 1 h 1852"/>
                <a:gd name="T22" fmla="*/ 2 w 3700"/>
                <a:gd name="T23" fmla="*/ 1 h 1852"/>
                <a:gd name="T24" fmla="*/ 2 w 3700"/>
                <a:gd name="T25" fmla="*/ 0 h 1852"/>
                <a:gd name="T26" fmla="*/ 3 w 3700"/>
                <a:gd name="T27" fmla="*/ 0 h 1852"/>
                <a:gd name="T28" fmla="*/ 3 w 3700"/>
                <a:gd name="T29" fmla="*/ 0 h 1852"/>
                <a:gd name="T30" fmla="*/ 3 w 3700"/>
                <a:gd name="T31" fmla="*/ 0 h 1852"/>
                <a:gd name="T32" fmla="*/ 3 w 3700"/>
                <a:gd name="T33" fmla="*/ 0 h 1852"/>
                <a:gd name="T34" fmla="*/ 4 w 3700"/>
                <a:gd name="T35" fmla="*/ 0 h 1852"/>
                <a:gd name="T36" fmla="*/ 4 w 3700"/>
                <a:gd name="T37" fmla="*/ 0 h 1852"/>
                <a:gd name="T38" fmla="*/ 5 w 3700"/>
                <a:gd name="T39" fmla="*/ 0 h 1852"/>
                <a:gd name="T40" fmla="*/ 5 w 3700"/>
                <a:gd name="T41" fmla="*/ 0 h 1852"/>
                <a:gd name="T42" fmla="*/ 5 w 3700"/>
                <a:gd name="T43" fmla="*/ 0 h 1852"/>
                <a:gd name="T44" fmla="*/ 6 w 3700"/>
                <a:gd name="T45" fmla="*/ 0 h 1852"/>
                <a:gd name="T46" fmla="*/ 6 w 3700"/>
                <a:gd name="T47" fmla="*/ 0 h 1852"/>
                <a:gd name="T48" fmla="*/ 6 w 3700"/>
                <a:gd name="T49" fmla="*/ 1 h 1852"/>
                <a:gd name="T50" fmla="*/ 6 w 3700"/>
                <a:gd name="T51" fmla="*/ 1 h 1852"/>
                <a:gd name="T52" fmla="*/ 7 w 3700"/>
                <a:gd name="T53" fmla="*/ 1 h 1852"/>
                <a:gd name="T54" fmla="*/ 7 w 3700"/>
                <a:gd name="T55" fmla="*/ 1 h 1852"/>
                <a:gd name="T56" fmla="*/ 7 w 3700"/>
                <a:gd name="T57" fmla="*/ 1 h 1852"/>
                <a:gd name="T58" fmla="*/ 7 w 3700"/>
                <a:gd name="T59" fmla="*/ 1 h 1852"/>
                <a:gd name="T60" fmla="*/ 7 w 3700"/>
                <a:gd name="T61" fmla="*/ 2 h 1852"/>
                <a:gd name="T62" fmla="*/ 7 w 3700"/>
                <a:gd name="T63" fmla="*/ 2 h 1852"/>
                <a:gd name="T64" fmla="*/ 8 w 3700"/>
                <a:gd name="T65" fmla="*/ 2 h 1852"/>
                <a:gd name="T66" fmla="*/ 8 w 3700"/>
                <a:gd name="T67" fmla="*/ 2 h 1852"/>
                <a:gd name="T68" fmla="*/ 8 w 3700"/>
                <a:gd name="T69" fmla="*/ 3 h 1852"/>
                <a:gd name="T70" fmla="*/ 8 w 3700"/>
                <a:gd name="T71" fmla="*/ 3 h 1852"/>
                <a:gd name="T72" fmla="*/ 8 w 3700"/>
                <a:gd name="T73" fmla="*/ 3 h 1852"/>
                <a:gd name="T74" fmla="*/ 8 w 3700"/>
                <a:gd name="T75" fmla="*/ 3 h 1852"/>
                <a:gd name="T76" fmla="*/ 8 w 3700"/>
                <a:gd name="T77" fmla="*/ 4 h 1852"/>
                <a:gd name="T78" fmla="*/ 8 w 3700"/>
                <a:gd name="T79" fmla="*/ 4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80" name="Oval 230"/>
            <p:cNvSpPr>
              <a:spLocks noChangeArrowheads="1"/>
            </p:cNvSpPr>
            <p:nvPr/>
          </p:nvSpPr>
          <p:spPr bwMode="auto">
            <a:xfrm>
              <a:off x="-2109" y="1374"/>
              <a:ext cx="694" cy="6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1" name="Oval 231"/>
            <p:cNvSpPr>
              <a:spLocks noChangeArrowheads="1"/>
            </p:cNvSpPr>
            <p:nvPr/>
          </p:nvSpPr>
          <p:spPr bwMode="auto">
            <a:xfrm>
              <a:off x="-2091" y="1392"/>
              <a:ext cx="658" cy="64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2" name="Oval 232"/>
            <p:cNvSpPr>
              <a:spLocks noChangeArrowheads="1"/>
            </p:cNvSpPr>
            <p:nvPr/>
          </p:nvSpPr>
          <p:spPr bwMode="auto">
            <a:xfrm>
              <a:off x="-2073" y="1410"/>
              <a:ext cx="622" cy="60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3" name="Oval 233"/>
            <p:cNvSpPr>
              <a:spLocks noChangeArrowheads="1"/>
            </p:cNvSpPr>
            <p:nvPr/>
          </p:nvSpPr>
          <p:spPr bwMode="auto">
            <a:xfrm>
              <a:off x="-2054" y="1428"/>
              <a:ext cx="585" cy="56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4" name="Oval 234"/>
            <p:cNvSpPr>
              <a:spLocks noChangeArrowheads="1"/>
            </p:cNvSpPr>
            <p:nvPr/>
          </p:nvSpPr>
          <p:spPr bwMode="auto">
            <a:xfrm>
              <a:off x="-2036" y="1445"/>
              <a:ext cx="549" cy="53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5" name="Oval 235"/>
            <p:cNvSpPr>
              <a:spLocks noChangeArrowheads="1"/>
            </p:cNvSpPr>
            <p:nvPr/>
          </p:nvSpPr>
          <p:spPr bwMode="auto">
            <a:xfrm>
              <a:off x="-2025" y="1456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6" name="Oval 236"/>
            <p:cNvSpPr>
              <a:spLocks noChangeArrowheads="1"/>
            </p:cNvSpPr>
            <p:nvPr/>
          </p:nvSpPr>
          <p:spPr bwMode="auto">
            <a:xfrm>
              <a:off x="-2006" y="1474"/>
              <a:ext cx="490" cy="4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7" name="Oval 237"/>
            <p:cNvSpPr>
              <a:spLocks noChangeArrowheads="1"/>
            </p:cNvSpPr>
            <p:nvPr/>
          </p:nvSpPr>
          <p:spPr bwMode="auto">
            <a:xfrm>
              <a:off x="-1989" y="1491"/>
              <a:ext cx="454" cy="44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8" name="Oval 238"/>
            <p:cNvSpPr>
              <a:spLocks noChangeArrowheads="1"/>
            </p:cNvSpPr>
            <p:nvPr/>
          </p:nvSpPr>
          <p:spPr bwMode="auto">
            <a:xfrm>
              <a:off x="-1970" y="1509"/>
              <a:ext cx="416" cy="40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89" name="Oval 239"/>
            <p:cNvSpPr>
              <a:spLocks noChangeArrowheads="1"/>
            </p:cNvSpPr>
            <p:nvPr/>
          </p:nvSpPr>
          <p:spPr bwMode="auto">
            <a:xfrm>
              <a:off x="-1952" y="1527"/>
              <a:ext cx="380" cy="3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90" name="Oval 240"/>
            <p:cNvSpPr>
              <a:spLocks noChangeArrowheads="1"/>
            </p:cNvSpPr>
            <p:nvPr/>
          </p:nvSpPr>
          <p:spPr bwMode="auto">
            <a:xfrm>
              <a:off x="-1941" y="1538"/>
              <a:ext cx="359" cy="34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91" name="Oval 241"/>
            <p:cNvSpPr>
              <a:spLocks noChangeArrowheads="1"/>
            </p:cNvSpPr>
            <p:nvPr/>
          </p:nvSpPr>
          <p:spPr bwMode="auto">
            <a:xfrm>
              <a:off x="-1923" y="1556"/>
              <a:ext cx="322" cy="31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92" name="Oval 242"/>
            <p:cNvSpPr>
              <a:spLocks noChangeArrowheads="1"/>
            </p:cNvSpPr>
            <p:nvPr/>
          </p:nvSpPr>
          <p:spPr bwMode="auto">
            <a:xfrm>
              <a:off x="-1904" y="1574"/>
              <a:ext cx="285" cy="277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93" name="Oval 243"/>
            <p:cNvSpPr>
              <a:spLocks noChangeArrowheads="1"/>
            </p:cNvSpPr>
            <p:nvPr/>
          </p:nvSpPr>
          <p:spPr bwMode="auto">
            <a:xfrm>
              <a:off x="-1886" y="1591"/>
              <a:ext cx="249" cy="242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94" name="Line 244"/>
            <p:cNvSpPr>
              <a:spLocks noChangeShapeType="1"/>
            </p:cNvSpPr>
            <p:nvPr/>
          </p:nvSpPr>
          <p:spPr bwMode="auto">
            <a:xfrm>
              <a:off x="-1762" y="1325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95" name="Line 245"/>
            <p:cNvSpPr>
              <a:spLocks noChangeShapeType="1"/>
            </p:cNvSpPr>
            <p:nvPr/>
          </p:nvSpPr>
          <p:spPr bwMode="auto">
            <a:xfrm rot="-2684117">
              <a:off x="-1896" y="1383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96" name="Line 246"/>
            <p:cNvSpPr>
              <a:spLocks noChangeShapeType="1"/>
            </p:cNvSpPr>
            <p:nvPr/>
          </p:nvSpPr>
          <p:spPr bwMode="auto">
            <a:xfrm rot="2715883">
              <a:off x="-1625" y="1384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97" name="Line 247"/>
            <p:cNvSpPr>
              <a:spLocks noChangeShapeType="1"/>
            </p:cNvSpPr>
            <p:nvPr/>
          </p:nvSpPr>
          <p:spPr bwMode="auto">
            <a:xfrm rot="17516677" flipH="1">
              <a:off x="-1939" y="1448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98" name="Line 248"/>
            <p:cNvSpPr>
              <a:spLocks noChangeShapeType="1"/>
            </p:cNvSpPr>
            <p:nvPr/>
          </p:nvSpPr>
          <p:spPr bwMode="auto">
            <a:xfrm rot="-1316677">
              <a:off x="-1834" y="1341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599" name="Line 249"/>
            <p:cNvSpPr>
              <a:spLocks noChangeShapeType="1"/>
            </p:cNvSpPr>
            <p:nvPr/>
          </p:nvSpPr>
          <p:spPr bwMode="auto">
            <a:xfrm rot="1316677" flipH="1">
              <a:off x="-1689" y="1341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600" name="Line 250"/>
            <p:cNvSpPr>
              <a:spLocks noChangeShapeType="1"/>
            </p:cNvSpPr>
            <p:nvPr/>
          </p:nvSpPr>
          <p:spPr bwMode="auto">
            <a:xfrm rot="4083323">
              <a:off x="-1584" y="1447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601" name="Rectangle 251"/>
            <p:cNvSpPr>
              <a:spLocks noChangeArrowheads="1"/>
            </p:cNvSpPr>
            <p:nvPr/>
          </p:nvSpPr>
          <p:spPr bwMode="auto">
            <a:xfrm>
              <a:off x="-2145" y="1712"/>
              <a:ext cx="768" cy="4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602" name="Line 252"/>
            <p:cNvSpPr>
              <a:spLocks noChangeShapeType="1"/>
            </p:cNvSpPr>
            <p:nvPr/>
          </p:nvSpPr>
          <p:spPr bwMode="auto">
            <a:xfrm rot="-5400000">
              <a:off x="-1759" y="1345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603" name="Rectangle 253"/>
            <p:cNvSpPr>
              <a:spLocks noChangeArrowheads="1"/>
            </p:cNvSpPr>
            <p:nvPr/>
          </p:nvSpPr>
          <p:spPr bwMode="auto">
            <a:xfrm>
              <a:off x="-2148" y="1308"/>
              <a:ext cx="768" cy="4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604" name="Freeform 254"/>
            <p:cNvSpPr>
              <a:spLocks/>
            </p:cNvSpPr>
            <p:nvPr/>
          </p:nvSpPr>
          <p:spPr bwMode="auto">
            <a:xfrm>
              <a:off x="-2110" y="1373"/>
              <a:ext cx="478" cy="318"/>
            </a:xfrm>
            <a:custGeom>
              <a:avLst/>
              <a:gdLst>
                <a:gd name="T0" fmla="*/ 151 w 478"/>
                <a:gd name="T1" fmla="*/ 59 h 318"/>
                <a:gd name="T2" fmla="*/ 48 w 478"/>
                <a:gd name="T3" fmla="*/ 170 h 318"/>
                <a:gd name="T4" fmla="*/ 4 w 478"/>
                <a:gd name="T5" fmla="*/ 312 h 318"/>
                <a:gd name="T6" fmla="*/ 73 w 478"/>
                <a:gd name="T7" fmla="*/ 318 h 318"/>
                <a:gd name="T8" fmla="*/ 97 w 478"/>
                <a:gd name="T9" fmla="*/ 240 h 318"/>
                <a:gd name="T10" fmla="*/ 163 w 478"/>
                <a:gd name="T11" fmla="*/ 152 h 318"/>
                <a:gd name="T12" fmla="*/ 253 w 478"/>
                <a:gd name="T13" fmla="*/ 101 h 318"/>
                <a:gd name="T14" fmla="*/ 277 w 478"/>
                <a:gd name="T15" fmla="*/ 170 h 318"/>
                <a:gd name="T16" fmla="*/ 265 w 478"/>
                <a:gd name="T17" fmla="*/ 176 h 318"/>
                <a:gd name="T18" fmla="*/ 220 w 478"/>
                <a:gd name="T19" fmla="*/ 207 h 318"/>
                <a:gd name="T20" fmla="*/ 186 w 478"/>
                <a:gd name="T21" fmla="*/ 246 h 318"/>
                <a:gd name="T22" fmla="*/ 168 w 478"/>
                <a:gd name="T23" fmla="*/ 315 h 318"/>
                <a:gd name="T24" fmla="*/ 231 w 478"/>
                <a:gd name="T25" fmla="*/ 317 h 318"/>
                <a:gd name="T26" fmla="*/ 265 w 478"/>
                <a:gd name="T27" fmla="*/ 252 h 318"/>
                <a:gd name="T28" fmla="*/ 331 w 478"/>
                <a:gd name="T29" fmla="*/ 221 h 318"/>
                <a:gd name="T30" fmla="*/ 381 w 478"/>
                <a:gd name="T31" fmla="*/ 228 h 318"/>
                <a:gd name="T32" fmla="*/ 393 w 478"/>
                <a:gd name="T33" fmla="*/ 228 h 318"/>
                <a:gd name="T34" fmla="*/ 478 w 478"/>
                <a:gd name="T35" fmla="*/ 23 h 318"/>
                <a:gd name="T36" fmla="*/ 457 w 478"/>
                <a:gd name="T37" fmla="*/ 15 h 318"/>
                <a:gd name="T38" fmla="*/ 343 w 478"/>
                <a:gd name="T39" fmla="*/ 0 h 318"/>
                <a:gd name="T40" fmla="*/ 235 w 478"/>
                <a:gd name="T41" fmla="*/ 14 h 318"/>
                <a:gd name="T42" fmla="*/ 151 w 478"/>
                <a:gd name="T43" fmla="*/ 59 h 3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8"/>
                <a:gd name="T67" fmla="*/ 0 h 318"/>
                <a:gd name="T68" fmla="*/ 478 w 478"/>
                <a:gd name="T69" fmla="*/ 318 h 3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8" h="318">
                  <a:moveTo>
                    <a:pt x="151" y="59"/>
                  </a:moveTo>
                  <a:cubicBezTo>
                    <a:pt x="120" y="85"/>
                    <a:pt x="73" y="128"/>
                    <a:pt x="48" y="170"/>
                  </a:cubicBezTo>
                  <a:cubicBezTo>
                    <a:pt x="23" y="212"/>
                    <a:pt x="0" y="287"/>
                    <a:pt x="4" y="312"/>
                  </a:cubicBezTo>
                  <a:lnTo>
                    <a:pt x="73" y="318"/>
                  </a:lnTo>
                  <a:lnTo>
                    <a:pt x="97" y="240"/>
                  </a:lnTo>
                  <a:cubicBezTo>
                    <a:pt x="112" y="212"/>
                    <a:pt x="137" y="175"/>
                    <a:pt x="163" y="152"/>
                  </a:cubicBezTo>
                  <a:cubicBezTo>
                    <a:pt x="189" y="129"/>
                    <a:pt x="234" y="98"/>
                    <a:pt x="253" y="101"/>
                  </a:cubicBezTo>
                  <a:lnTo>
                    <a:pt x="277" y="170"/>
                  </a:lnTo>
                  <a:lnTo>
                    <a:pt x="265" y="176"/>
                  </a:lnTo>
                  <a:cubicBezTo>
                    <a:pt x="255" y="182"/>
                    <a:pt x="233" y="195"/>
                    <a:pt x="220" y="207"/>
                  </a:cubicBezTo>
                  <a:cubicBezTo>
                    <a:pt x="207" y="219"/>
                    <a:pt x="195" y="228"/>
                    <a:pt x="186" y="246"/>
                  </a:cubicBezTo>
                  <a:cubicBezTo>
                    <a:pt x="177" y="264"/>
                    <a:pt x="161" y="303"/>
                    <a:pt x="168" y="315"/>
                  </a:cubicBezTo>
                  <a:lnTo>
                    <a:pt x="231" y="317"/>
                  </a:lnTo>
                  <a:cubicBezTo>
                    <a:pt x="247" y="307"/>
                    <a:pt x="248" y="268"/>
                    <a:pt x="265" y="252"/>
                  </a:cubicBezTo>
                  <a:cubicBezTo>
                    <a:pt x="282" y="236"/>
                    <a:pt x="312" y="225"/>
                    <a:pt x="331" y="221"/>
                  </a:cubicBezTo>
                  <a:cubicBezTo>
                    <a:pt x="350" y="217"/>
                    <a:pt x="371" y="227"/>
                    <a:pt x="381" y="228"/>
                  </a:cubicBezTo>
                  <a:lnTo>
                    <a:pt x="393" y="228"/>
                  </a:lnTo>
                  <a:lnTo>
                    <a:pt x="478" y="23"/>
                  </a:lnTo>
                  <a:lnTo>
                    <a:pt x="457" y="15"/>
                  </a:lnTo>
                  <a:cubicBezTo>
                    <a:pt x="435" y="11"/>
                    <a:pt x="380" y="0"/>
                    <a:pt x="343" y="0"/>
                  </a:cubicBezTo>
                  <a:cubicBezTo>
                    <a:pt x="306" y="0"/>
                    <a:pt x="267" y="4"/>
                    <a:pt x="235" y="14"/>
                  </a:cubicBezTo>
                  <a:cubicBezTo>
                    <a:pt x="203" y="24"/>
                    <a:pt x="168" y="50"/>
                    <a:pt x="151" y="59"/>
                  </a:cubicBezTo>
                  <a:close/>
                </a:path>
              </a:pathLst>
            </a:custGeom>
            <a:solidFill>
              <a:srgbClr val="FFFF99">
                <a:alpha val="7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85" name="Rectangle 255"/>
          <p:cNvSpPr>
            <a:spLocks noChangeArrowheads="1"/>
          </p:cNvSpPr>
          <p:nvPr/>
        </p:nvSpPr>
        <p:spPr bwMode="auto">
          <a:xfrm>
            <a:off x="661988" y="7993063"/>
            <a:ext cx="1385887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99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b="1"/>
              <a:t>Compétences</a:t>
            </a:r>
          </a:p>
          <a:p>
            <a:pPr algn="ctr">
              <a:spcBef>
                <a:spcPct val="50000"/>
              </a:spcBef>
            </a:pPr>
            <a:r>
              <a:rPr lang="fr-FR" altLang="fr-FR" sz="1400" b="1"/>
              <a:t>techniques</a:t>
            </a:r>
          </a:p>
        </p:txBody>
      </p:sp>
      <p:sp>
        <p:nvSpPr>
          <p:cNvPr id="18486" name="Rectangle 256"/>
          <p:cNvSpPr>
            <a:spLocks noChangeArrowheads="1"/>
          </p:cNvSpPr>
          <p:nvPr/>
        </p:nvSpPr>
        <p:spPr bwMode="auto">
          <a:xfrm>
            <a:off x="2268538" y="7269163"/>
            <a:ext cx="1222375" cy="711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87" name="Oval 257"/>
          <p:cNvSpPr>
            <a:spLocks noChangeArrowheads="1"/>
          </p:cNvSpPr>
          <p:nvPr/>
        </p:nvSpPr>
        <p:spPr bwMode="auto">
          <a:xfrm>
            <a:off x="2303463" y="7351713"/>
            <a:ext cx="1162050" cy="11303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88" name="Freeform 258"/>
          <p:cNvSpPr>
            <a:spLocks/>
          </p:cNvSpPr>
          <p:nvPr/>
        </p:nvSpPr>
        <p:spPr bwMode="auto">
          <a:xfrm>
            <a:off x="2409825" y="7539038"/>
            <a:ext cx="758825" cy="374650"/>
          </a:xfrm>
          <a:custGeom>
            <a:avLst/>
            <a:gdLst>
              <a:gd name="T0" fmla="*/ 34490036 w 3700"/>
              <a:gd name="T1" fmla="*/ 2147483647 h 1852"/>
              <a:gd name="T2" fmla="*/ 276046414 w 3700"/>
              <a:gd name="T3" fmla="*/ 2147483647 h 1852"/>
              <a:gd name="T4" fmla="*/ 810852084 w 3700"/>
              <a:gd name="T5" fmla="*/ 2147483647 h 1852"/>
              <a:gd name="T6" fmla="*/ 1328454888 w 3700"/>
              <a:gd name="T7" fmla="*/ 2147483647 h 1852"/>
              <a:gd name="T8" fmla="*/ 2001262180 w 3700"/>
              <a:gd name="T9" fmla="*/ 2147483647 h 1852"/>
              <a:gd name="T10" fmla="*/ 2147483647 w 3700"/>
              <a:gd name="T11" fmla="*/ 2147483647 h 1852"/>
              <a:gd name="T12" fmla="*/ 2147483647 w 3700"/>
              <a:gd name="T13" fmla="*/ 2147483647 h 1852"/>
              <a:gd name="T14" fmla="*/ 2147483647 w 3700"/>
              <a:gd name="T15" fmla="*/ 2147483647 h 1852"/>
              <a:gd name="T16" fmla="*/ 2147483647 w 3700"/>
              <a:gd name="T17" fmla="*/ 2147483647 h 1852"/>
              <a:gd name="T18" fmla="*/ 2147483647 w 3700"/>
              <a:gd name="T19" fmla="*/ 2147483647 h 1852"/>
              <a:gd name="T20" fmla="*/ 2147483647 w 3700"/>
              <a:gd name="T21" fmla="*/ 2147483647 h 1852"/>
              <a:gd name="T22" fmla="*/ 2147483647 w 3700"/>
              <a:gd name="T23" fmla="*/ 1953753921 h 1852"/>
              <a:gd name="T24" fmla="*/ 2147483647 w 3700"/>
              <a:gd name="T25" fmla="*/ 1423922493 h 1852"/>
              <a:gd name="T26" fmla="*/ 2147483647 w 3700"/>
              <a:gd name="T27" fmla="*/ 894089852 h 1852"/>
              <a:gd name="T28" fmla="*/ 2147483647 w 3700"/>
              <a:gd name="T29" fmla="*/ 562939191 h 1852"/>
              <a:gd name="T30" fmla="*/ 2147483647 w 3700"/>
              <a:gd name="T31" fmla="*/ 298043605 h 1852"/>
              <a:gd name="T32" fmla="*/ 2147483647 w 3700"/>
              <a:gd name="T33" fmla="*/ 132468326 h 1852"/>
              <a:gd name="T34" fmla="*/ 2147483647 w 3700"/>
              <a:gd name="T35" fmla="*/ 33106967 h 1852"/>
              <a:gd name="T36" fmla="*/ 2147483647 w 3700"/>
              <a:gd name="T37" fmla="*/ 33106967 h 1852"/>
              <a:gd name="T38" fmla="*/ 2147483647 w 3700"/>
              <a:gd name="T39" fmla="*/ 198682031 h 1852"/>
              <a:gd name="T40" fmla="*/ 2147483647 w 3700"/>
              <a:gd name="T41" fmla="*/ 463618936 h 1852"/>
              <a:gd name="T42" fmla="*/ 2147483647 w 3700"/>
              <a:gd name="T43" fmla="*/ 860983100 h 1852"/>
              <a:gd name="T44" fmla="*/ 2147483647 w 3700"/>
              <a:gd name="T45" fmla="*/ 1192092695 h 1852"/>
              <a:gd name="T46" fmla="*/ 2147483647 w 3700"/>
              <a:gd name="T47" fmla="*/ 1556349500 h 1852"/>
              <a:gd name="T48" fmla="*/ 2147483647 w 3700"/>
              <a:gd name="T49" fmla="*/ 2036542648 h 1852"/>
              <a:gd name="T50" fmla="*/ 2147483647 w 3700"/>
              <a:gd name="T51" fmla="*/ 2147483647 h 1852"/>
              <a:gd name="T52" fmla="*/ 2147483647 w 3700"/>
              <a:gd name="T53" fmla="*/ 2147483647 h 1852"/>
              <a:gd name="T54" fmla="*/ 2147483647 w 3700"/>
              <a:gd name="T55" fmla="*/ 2147483647 h 1852"/>
              <a:gd name="T56" fmla="*/ 2147483647 w 3700"/>
              <a:gd name="T57" fmla="*/ 2147483647 h 1852"/>
              <a:gd name="T58" fmla="*/ 2147483647 w 3700"/>
              <a:gd name="T59" fmla="*/ 2147483647 h 1852"/>
              <a:gd name="T60" fmla="*/ 2147483647 w 3700"/>
              <a:gd name="T61" fmla="*/ 2147483647 h 1852"/>
              <a:gd name="T62" fmla="*/ 2147483647 w 3700"/>
              <a:gd name="T63" fmla="*/ 2147483647 h 1852"/>
              <a:gd name="T64" fmla="*/ 2147483647 w 3700"/>
              <a:gd name="T65" fmla="*/ 2147483647 h 1852"/>
              <a:gd name="T66" fmla="*/ 2147483647 w 3700"/>
              <a:gd name="T67" fmla="*/ 2147483647 h 1852"/>
              <a:gd name="T68" fmla="*/ 2147483647 w 3700"/>
              <a:gd name="T69" fmla="*/ 2147483647 h 1852"/>
              <a:gd name="T70" fmla="*/ 2147483647 w 3700"/>
              <a:gd name="T71" fmla="*/ 2147483647 h 1852"/>
              <a:gd name="T72" fmla="*/ 2147483647 w 3700"/>
              <a:gd name="T73" fmla="*/ 2147483647 h 1852"/>
              <a:gd name="T74" fmla="*/ 2147483647 w 3700"/>
              <a:gd name="T75" fmla="*/ 2147483647 h 1852"/>
              <a:gd name="T76" fmla="*/ 2147483647 w 3700"/>
              <a:gd name="T77" fmla="*/ 2147483647 h 1852"/>
              <a:gd name="T78" fmla="*/ 2147483647 w 3700"/>
              <a:gd name="T79" fmla="*/ 2147483647 h 18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00"/>
              <a:gd name="T121" fmla="*/ 0 h 1852"/>
              <a:gd name="T122" fmla="*/ 3700 w 3700"/>
              <a:gd name="T123" fmla="*/ 1852 h 18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00" h="1852">
                <a:moveTo>
                  <a:pt x="0" y="1852"/>
                </a:moveTo>
                <a:lnTo>
                  <a:pt x="4" y="1740"/>
                </a:lnTo>
                <a:lnTo>
                  <a:pt x="12" y="1632"/>
                </a:lnTo>
                <a:lnTo>
                  <a:pt x="32" y="1500"/>
                </a:lnTo>
                <a:lnTo>
                  <a:pt x="56" y="1386"/>
                </a:lnTo>
                <a:lnTo>
                  <a:pt x="94" y="1264"/>
                </a:lnTo>
                <a:lnTo>
                  <a:pt x="128" y="1168"/>
                </a:lnTo>
                <a:lnTo>
                  <a:pt x="154" y="1092"/>
                </a:lnTo>
                <a:lnTo>
                  <a:pt x="192" y="1008"/>
                </a:lnTo>
                <a:lnTo>
                  <a:pt x="232" y="924"/>
                </a:lnTo>
                <a:lnTo>
                  <a:pt x="262" y="866"/>
                </a:lnTo>
                <a:lnTo>
                  <a:pt x="314" y="784"/>
                </a:lnTo>
                <a:lnTo>
                  <a:pt x="360" y="720"/>
                </a:lnTo>
                <a:lnTo>
                  <a:pt x="408" y="660"/>
                </a:lnTo>
                <a:lnTo>
                  <a:pt x="456" y="600"/>
                </a:lnTo>
                <a:lnTo>
                  <a:pt x="492" y="564"/>
                </a:lnTo>
                <a:lnTo>
                  <a:pt x="524" y="528"/>
                </a:lnTo>
                <a:lnTo>
                  <a:pt x="572" y="484"/>
                </a:lnTo>
                <a:lnTo>
                  <a:pt x="624" y="444"/>
                </a:lnTo>
                <a:lnTo>
                  <a:pt x="698" y="384"/>
                </a:lnTo>
                <a:lnTo>
                  <a:pt x="744" y="352"/>
                </a:lnTo>
                <a:lnTo>
                  <a:pt x="796" y="316"/>
                </a:lnTo>
                <a:lnTo>
                  <a:pt x="844" y="284"/>
                </a:lnTo>
                <a:lnTo>
                  <a:pt x="928" y="236"/>
                </a:lnTo>
                <a:lnTo>
                  <a:pt x="988" y="204"/>
                </a:lnTo>
                <a:lnTo>
                  <a:pt x="1064" y="172"/>
                </a:lnTo>
                <a:lnTo>
                  <a:pt x="1144" y="140"/>
                </a:lnTo>
                <a:lnTo>
                  <a:pt x="1224" y="108"/>
                </a:lnTo>
                <a:lnTo>
                  <a:pt x="1304" y="82"/>
                </a:lnTo>
                <a:lnTo>
                  <a:pt x="1364" y="68"/>
                </a:lnTo>
                <a:lnTo>
                  <a:pt x="1450" y="48"/>
                </a:lnTo>
                <a:lnTo>
                  <a:pt x="1504" y="36"/>
                </a:lnTo>
                <a:lnTo>
                  <a:pt x="1574" y="22"/>
                </a:lnTo>
                <a:lnTo>
                  <a:pt x="1628" y="16"/>
                </a:lnTo>
                <a:lnTo>
                  <a:pt x="1702" y="8"/>
                </a:lnTo>
                <a:lnTo>
                  <a:pt x="1768" y="4"/>
                </a:lnTo>
                <a:lnTo>
                  <a:pt x="1856" y="0"/>
                </a:lnTo>
                <a:lnTo>
                  <a:pt x="1932" y="4"/>
                </a:lnTo>
                <a:lnTo>
                  <a:pt x="2024" y="8"/>
                </a:lnTo>
                <a:lnTo>
                  <a:pt x="2132" y="24"/>
                </a:lnTo>
                <a:lnTo>
                  <a:pt x="2212" y="38"/>
                </a:lnTo>
                <a:lnTo>
                  <a:pt x="2308" y="56"/>
                </a:lnTo>
                <a:lnTo>
                  <a:pt x="2432" y="92"/>
                </a:lnTo>
                <a:lnTo>
                  <a:pt x="2472" y="104"/>
                </a:lnTo>
                <a:lnTo>
                  <a:pt x="2532" y="124"/>
                </a:lnTo>
                <a:lnTo>
                  <a:pt x="2592" y="144"/>
                </a:lnTo>
                <a:lnTo>
                  <a:pt x="2648" y="168"/>
                </a:lnTo>
                <a:lnTo>
                  <a:pt x="2688" y="188"/>
                </a:lnTo>
                <a:lnTo>
                  <a:pt x="2748" y="220"/>
                </a:lnTo>
                <a:lnTo>
                  <a:pt x="2796" y="246"/>
                </a:lnTo>
                <a:lnTo>
                  <a:pt x="2860" y="284"/>
                </a:lnTo>
                <a:lnTo>
                  <a:pt x="2928" y="324"/>
                </a:lnTo>
                <a:lnTo>
                  <a:pt x="2984" y="364"/>
                </a:lnTo>
                <a:lnTo>
                  <a:pt x="3036" y="400"/>
                </a:lnTo>
                <a:lnTo>
                  <a:pt x="3076" y="432"/>
                </a:lnTo>
                <a:lnTo>
                  <a:pt x="3104" y="456"/>
                </a:lnTo>
                <a:lnTo>
                  <a:pt x="3160" y="504"/>
                </a:lnTo>
                <a:lnTo>
                  <a:pt x="3188" y="532"/>
                </a:lnTo>
                <a:lnTo>
                  <a:pt x="3224" y="576"/>
                </a:lnTo>
                <a:lnTo>
                  <a:pt x="3268" y="632"/>
                </a:lnTo>
                <a:lnTo>
                  <a:pt x="3324" y="704"/>
                </a:lnTo>
                <a:lnTo>
                  <a:pt x="3356" y="744"/>
                </a:lnTo>
                <a:lnTo>
                  <a:pt x="3392" y="804"/>
                </a:lnTo>
                <a:lnTo>
                  <a:pt x="3460" y="910"/>
                </a:lnTo>
                <a:lnTo>
                  <a:pt x="3488" y="964"/>
                </a:lnTo>
                <a:lnTo>
                  <a:pt x="3514" y="1020"/>
                </a:lnTo>
                <a:lnTo>
                  <a:pt x="3536" y="1064"/>
                </a:lnTo>
                <a:lnTo>
                  <a:pt x="3556" y="1120"/>
                </a:lnTo>
                <a:lnTo>
                  <a:pt x="3576" y="1168"/>
                </a:lnTo>
                <a:lnTo>
                  <a:pt x="3596" y="1216"/>
                </a:lnTo>
                <a:lnTo>
                  <a:pt x="3626" y="1310"/>
                </a:lnTo>
                <a:lnTo>
                  <a:pt x="3640" y="1364"/>
                </a:lnTo>
                <a:lnTo>
                  <a:pt x="3656" y="1426"/>
                </a:lnTo>
                <a:lnTo>
                  <a:pt x="3668" y="1480"/>
                </a:lnTo>
                <a:lnTo>
                  <a:pt x="3682" y="1556"/>
                </a:lnTo>
                <a:lnTo>
                  <a:pt x="3688" y="1616"/>
                </a:lnTo>
                <a:lnTo>
                  <a:pt x="3698" y="1688"/>
                </a:lnTo>
                <a:lnTo>
                  <a:pt x="3700" y="1748"/>
                </a:lnTo>
                <a:lnTo>
                  <a:pt x="3700" y="1812"/>
                </a:lnTo>
                <a:lnTo>
                  <a:pt x="3700" y="1852"/>
                </a:ln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89" name="Oval 259"/>
          <p:cNvSpPr>
            <a:spLocks noChangeArrowheads="1"/>
          </p:cNvSpPr>
          <p:nvPr/>
        </p:nvSpPr>
        <p:spPr bwMode="auto">
          <a:xfrm>
            <a:off x="2333625" y="7380288"/>
            <a:ext cx="1101725" cy="1073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0" name="Oval 260"/>
          <p:cNvSpPr>
            <a:spLocks noChangeArrowheads="1"/>
          </p:cNvSpPr>
          <p:nvPr/>
        </p:nvSpPr>
        <p:spPr bwMode="auto">
          <a:xfrm>
            <a:off x="2362200" y="7408863"/>
            <a:ext cx="1044575" cy="10160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1" name="Oval 261"/>
          <p:cNvSpPr>
            <a:spLocks noChangeArrowheads="1"/>
          </p:cNvSpPr>
          <p:nvPr/>
        </p:nvSpPr>
        <p:spPr bwMode="auto">
          <a:xfrm>
            <a:off x="2390775" y="7437438"/>
            <a:ext cx="987425" cy="9588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2" name="Oval 262"/>
          <p:cNvSpPr>
            <a:spLocks noChangeArrowheads="1"/>
          </p:cNvSpPr>
          <p:nvPr/>
        </p:nvSpPr>
        <p:spPr bwMode="auto">
          <a:xfrm>
            <a:off x="2420938" y="7466013"/>
            <a:ext cx="928687" cy="9017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3" name="Oval 263"/>
          <p:cNvSpPr>
            <a:spLocks noChangeArrowheads="1"/>
          </p:cNvSpPr>
          <p:nvPr/>
        </p:nvSpPr>
        <p:spPr bwMode="auto">
          <a:xfrm>
            <a:off x="2449513" y="7491413"/>
            <a:ext cx="871537" cy="847725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4" name="Oval 264"/>
          <p:cNvSpPr>
            <a:spLocks noChangeArrowheads="1"/>
          </p:cNvSpPr>
          <p:nvPr/>
        </p:nvSpPr>
        <p:spPr bwMode="auto">
          <a:xfrm>
            <a:off x="2466975" y="7510463"/>
            <a:ext cx="835025" cy="812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5" name="Oval 265"/>
          <p:cNvSpPr>
            <a:spLocks noChangeArrowheads="1"/>
          </p:cNvSpPr>
          <p:nvPr/>
        </p:nvSpPr>
        <p:spPr bwMode="auto">
          <a:xfrm>
            <a:off x="2497138" y="7539038"/>
            <a:ext cx="777875" cy="7556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6" name="Oval 266"/>
          <p:cNvSpPr>
            <a:spLocks noChangeArrowheads="1"/>
          </p:cNvSpPr>
          <p:nvPr/>
        </p:nvSpPr>
        <p:spPr bwMode="auto">
          <a:xfrm>
            <a:off x="2524125" y="7564438"/>
            <a:ext cx="720725" cy="7016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7" name="Oval 267"/>
          <p:cNvSpPr>
            <a:spLocks noChangeArrowheads="1"/>
          </p:cNvSpPr>
          <p:nvPr/>
        </p:nvSpPr>
        <p:spPr bwMode="auto">
          <a:xfrm>
            <a:off x="2554288" y="7593013"/>
            <a:ext cx="660400" cy="6445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8" name="Oval 268"/>
          <p:cNvSpPr>
            <a:spLocks noChangeArrowheads="1"/>
          </p:cNvSpPr>
          <p:nvPr/>
        </p:nvSpPr>
        <p:spPr bwMode="auto">
          <a:xfrm>
            <a:off x="2582863" y="7621588"/>
            <a:ext cx="603250" cy="5873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499" name="Oval 269"/>
          <p:cNvSpPr>
            <a:spLocks noChangeArrowheads="1"/>
          </p:cNvSpPr>
          <p:nvPr/>
        </p:nvSpPr>
        <p:spPr bwMode="auto">
          <a:xfrm>
            <a:off x="2600325" y="7640638"/>
            <a:ext cx="569913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00" name="Oval 270"/>
          <p:cNvSpPr>
            <a:spLocks noChangeArrowheads="1"/>
          </p:cNvSpPr>
          <p:nvPr/>
        </p:nvSpPr>
        <p:spPr bwMode="auto">
          <a:xfrm>
            <a:off x="2628900" y="7669213"/>
            <a:ext cx="511175" cy="4953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01" name="Oval 271"/>
          <p:cNvSpPr>
            <a:spLocks noChangeArrowheads="1"/>
          </p:cNvSpPr>
          <p:nvPr/>
        </p:nvSpPr>
        <p:spPr bwMode="auto">
          <a:xfrm>
            <a:off x="2659063" y="7697788"/>
            <a:ext cx="452437" cy="43815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02" name="Oval 272"/>
          <p:cNvSpPr>
            <a:spLocks noChangeArrowheads="1"/>
          </p:cNvSpPr>
          <p:nvPr/>
        </p:nvSpPr>
        <p:spPr bwMode="auto">
          <a:xfrm>
            <a:off x="2687638" y="7723188"/>
            <a:ext cx="395287" cy="384175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03" name="Line 273"/>
          <p:cNvSpPr>
            <a:spLocks noChangeShapeType="1"/>
          </p:cNvSpPr>
          <p:nvPr/>
        </p:nvSpPr>
        <p:spPr bwMode="auto">
          <a:xfrm>
            <a:off x="2884488" y="73009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4" name="Line 274"/>
          <p:cNvSpPr>
            <a:spLocks noChangeShapeType="1"/>
          </p:cNvSpPr>
          <p:nvPr/>
        </p:nvSpPr>
        <p:spPr bwMode="auto">
          <a:xfrm rot="-2684117">
            <a:off x="2671763" y="73929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5" name="Line 275"/>
          <p:cNvSpPr>
            <a:spLocks noChangeShapeType="1"/>
          </p:cNvSpPr>
          <p:nvPr/>
        </p:nvSpPr>
        <p:spPr bwMode="auto">
          <a:xfrm rot="2715883">
            <a:off x="3101182" y="7395369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6" name="Line 276"/>
          <p:cNvSpPr>
            <a:spLocks noChangeShapeType="1"/>
          </p:cNvSpPr>
          <p:nvPr/>
        </p:nvSpPr>
        <p:spPr bwMode="auto">
          <a:xfrm rot="17516677" flipH="1">
            <a:off x="2602707" y="7496969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7" name="Line 277"/>
          <p:cNvSpPr>
            <a:spLocks noChangeShapeType="1"/>
          </p:cNvSpPr>
          <p:nvPr/>
        </p:nvSpPr>
        <p:spPr bwMode="auto">
          <a:xfrm rot="-1316677">
            <a:off x="2770188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8" name="Line 278"/>
          <p:cNvSpPr>
            <a:spLocks noChangeShapeType="1"/>
          </p:cNvSpPr>
          <p:nvPr/>
        </p:nvSpPr>
        <p:spPr bwMode="auto">
          <a:xfrm rot="1316677" flipH="1">
            <a:off x="3000375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09" name="Line 279"/>
          <p:cNvSpPr>
            <a:spLocks noChangeShapeType="1"/>
          </p:cNvSpPr>
          <p:nvPr/>
        </p:nvSpPr>
        <p:spPr bwMode="auto">
          <a:xfrm rot="4083323">
            <a:off x="3167063" y="749617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10" name="Rectangle 280"/>
          <p:cNvSpPr>
            <a:spLocks noChangeArrowheads="1"/>
          </p:cNvSpPr>
          <p:nvPr/>
        </p:nvSpPr>
        <p:spPr bwMode="auto">
          <a:xfrm>
            <a:off x="2276475" y="7916863"/>
            <a:ext cx="1219200" cy="69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1" name="Line 281"/>
          <p:cNvSpPr>
            <a:spLocks noChangeShapeType="1"/>
          </p:cNvSpPr>
          <p:nvPr/>
        </p:nvSpPr>
        <p:spPr bwMode="auto">
          <a:xfrm rot="-5400000">
            <a:off x="2888457" y="7335044"/>
            <a:ext cx="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12" name="Rectangle 282"/>
          <p:cNvSpPr>
            <a:spLocks noChangeArrowheads="1"/>
          </p:cNvSpPr>
          <p:nvPr/>
        </p:nvSpPr>
        <p:spPr bwMode="auto">
          <a:xfrm>
            <a:off x="2271713" y="7275513"/>
            <a:ext cx="1219200" cy="704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3" name="Rectangle 283"/>
          <p:cNvSpPr>
            <a:spLocks noChangeArrowheads="1"/>
          </p:cNvSpPr>
          <p:nvPr/>
        </p:nvSpPr>
        <p:spPr bwMode="auto">
          <a:xfrm>
            <a:off x="3975100" y="7269163"/>
            <a:ext cx="1222375" cy="711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4" name="Oval 284"/>
          <p:cNvSpPr>
            <a:spLocks noChangeArrowheads="1"/>
          </p:cNvSpPr>
          <p:nvPr/>
        </p:nvSpPr>
        <p:spPr bwMode="auto">
          <a:xfrm>
            <a:off x="4010025" y="7351713"/>
            <a:ext cx="1162050" cy="11303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5" name="Freeform 285"/>
          <p:cNvSpPr>
            <a:spLocks/>
          </p:cNvSpPr>
          <p:nvPr/>
        </p:nvSpPr>
        <p:spPr bwMode="auto">
          <a:xfrm>
            <a:off x="4116388" y="7539038"/>
            <a:ext cx="758825" cy="374650"/>
          </a:xfrm>
          <a:custGeom>
            <a:avLst/>
            <a:gdLst>
              <a:gd name="T0" fmla="*/ 34490036 w 3700"/>
              <a:gd name="T1" fmla="*/ 2147483647 h 1852"/>
              <a:gd name="T2" fmla="*/ 276046414 w 3700"/>
              <a:gd name="T3" fmla="*/ 2147483647 h 1852"/>
              <a:gd name="T4" fmla="*/ 810852084 w 3700"/>
              <a:gd name="T5" fmla="*/ 2147483647 h 1852"/>
              <a:gd name="T6" fmla="*/ 1328454888 w 3700"/>
              <a:gd name="T7" fmla="*/ 2147483647 h 1852"/>
              <a:gd name="T8" fmla="*/ 2001262180 w 3700"/>
              <a:gd name="T9" fmla="*/ 2147483647 h 1852"/>
              <a:gd name="T10" fmla="*/ 2147483647 w 3700"/>
              <a:gd name="T11" fmla="*/ 2147483647 h 1852"/>
              <a:gd name="T12" fmla="*/ 2147483647 w 3700"/>
              <a:gd name="T13" fmla="*/ 2147483647 h 1852"/>
              <a:gd name="T14" fmla="*/ 2147483647 w 3700"/>
              <a:gd name="T15" fmla="*/ 2147483647 h 1852"/>
              <a:gd name="T16" fmla="*/ 2147483647 w 3700"/>
              <a:gd name="T17" fmla="*/ 2147483647 h 1852"/>
              <a:gd name="T18" fmla="*/ 2147483647 w 3700"/>
              <a:gd name="T19" fmla="*/ 2147483647 h 1852"/>
              <a:gd name="T20" fmla="*/ 2147483647 w 3700"/>
              <a:gd name="T21" fmla="*/ 2147483647 h 1852"/>
              <a:gd name="T22" fmla="*/ 2147483647 w 3700"/>
              <a:gd name="T23" fmla="*/ 1953753921 h 1852"/>
              <a:gd name="T24" fmla="*/ 2147483647 w 3700"/>
              <a:gd name="T25" fmla="*/ 1423922493 h 1852"/>
              <a:gd name="T26" fmla="*/ 2147483647 w 3700"/>
              <a:gd name="T27" fmla="*/ 894089852 h 1852"/>
              <a:gd name="T28" fmla="*/ 2147483647 w 3700"/>
              <a:gd name="T29" fmla="*/ 562939191 h 1852"/>
              <a:gd name="T30" fmla="*/ 2147483647 w 3700"/>
              <a:gd name="T31" fmla="*/ 298043605 h 1852"/>
              <a:gd name="T32" fmla="*/ 2147483647 w 3700"/>
              <a:gd name="T33" fmla="*/ 132468326 h 1852"/>
              <a:gd name="T34" fmla="*/ 2147483647 w 3700"/>
              <a:gd name="T35" fmla="*/ 33106967 h 1852"/>
              <a:gd name="T36" fmla="*/ 2147483647 w 3700"/>
              <a:gd name="T37" fmla="*/ 33106967 h 1852"/>
              <a:gd name="T38" fmla="*/ 2147483647 w 3700"/>
              <a:gd name="T39" fmla="*/ 198682031 h 1852"/>
              <a:gd name="T40" fmla="*/ 2147483647 w 3700"/>
              <a:gd name="T41" fmla="*/ 463618936 h 1852"/>
              <a:gd name="T42" fmla="*/ 2147483647 w 3700"/>
              <a:gd name="T43" fmla="*/ 860983100 h 1852"/>
              <a:gd name="T44" fmla="*/ 2147483647 w 3700"/>
              <a:gd name="T45" fmla="*/ 1192092695 h 1852"/>
              <a:gd name="T46" fmla="*/ 2147483647 w 3700"/>
              <a:gd name="T47" fmla="*/ 1556349500 h 1852"/>
              <a:gd name="T48" fmla="*/ 2147483647 w 3700"/>
              <a:gd name="T49" fmla="*/ 2036542648 h 1852"/>
              <a:gd name="T50" fmla="*/ 2147483647 w 3700"/>
              <a:gd name="T51" fmla="*/ 2147483647 h 1852"/>
              <a:gd name="T52" fmla="*/ 2147483647 w 3700"/>
              <a:gd name="T53" fmla="*/ 2147483647 h 1852"/>
              <a:gd name="T54" fmla="*/ 2147483647 w 3700"/>
              <a:gd name="T55" fmla="*/ 2147483647 h 1852"/>
              <a:gd name="T56" fmla="*/ 2147483647 w 3700"/>
              <a:gd name="T57" fmla="*/ 2147483647 h 1852"/>
              <a:gd name="T58" fmla="*/ 2147483647 w 3700"/>
              <a:gd name="T59" fmla="*/ 2147483647 h 1852"/>
              <a:gd name="T60" fmla="*/ 2147483647 w 3700"/>
              <a:gd name="T61" fmla="*/ 2147483647 h 1852"/>
              <a:gd name="T62" fmla="*/ 2147483647 w 3700"/>
              <a:gd name="T63" fmla="*/ 2147483647 h 1852"/>
              <a:gd name="T64" fmla="*/ 2147483647 w 3700"/>
              <a:gd name="T65" fmla="*/ 2147483647 h 1852"/>
              <a:gd name="T66" fmla="*/ 2147483647 w 3700"/>
              <a:gd name="T67" fmla="*/ 2147483647 h 1852"/>
              <a:gd name="T68" fmla="*/ 2147483647 w 3700"/>
              <a:gd name="T69" fmla="*/ 2147483647 h 1852"/>
              <a:gd name="T70" fmla="*/ 2147483647 w 3700"/>
              <a:gd name="T71" fmla="*/ 2147483647 h 1852"/>
              <a:gd name="T72" fmla="*/ 2147483647 w 3700"/>
              <a:gd name="T73" fmla="*/ 2147483647 h 1852"/>
              <a:gd name="T74" fmla="*/ 2147483647 w 3700"/>
              <a:gd name="T75" fmla="*/ 2147483647 h 1852"/>
              <a:gd name="T76" fmla="*/ 2147483647 w 3700"/>
              <a:gd name="T77" fmla="*/ 2147483647 h 1852"/>
              <a:gd name="T78" fmla="*/ 2147483647 w 3700"/>
              <a:gd name="T79" fmla="*/ 2147483647 h 18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00"/>
              <a:gd name="T121" fmla="*/ 0 h 1852"/>
              <a:gd name="T122" fmla="*/ 3700 w 3700"/>
              <a:gd name="T123" fmla="*/ 1852 h 18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00" h="1852">
                <a:moveTo>
                  <a:pt x="0" y="1852"/>
                </a:moveTo>
                <a:lnTo>
                  <a:pt x="4" y="1740"/>
                </a:lnTo>
                <a:lnTo>
                  <a:pt x="12" y="1632"/>
                </a:lnTo>
                <a:lnTo>
                  <a:pt x="32" y="1500"/>
                </a:lnTo>
                <a:lnTo>
                  <a:pt x="56" y="1386"/>
                </a:lnTo>
                <a:lnTo>
                  <a:pt x="94" y="1264"/>
                </a:lnTo>
                <a:lnTo>
                  <a:pt x="128" y="1168"/>
                </a:lnTo>
                <a:lnTo>
                  <a:pt x="154" y="1092"/>
                </a:lnTo>
                <a:lnTo>
                  <a:pt x="192" y="1008"/>
                </a:lnTo>
                <a:lnTo>
                  <a:pt x="232" y="924"/>
                </a:lnTo>
                <a:lnTo>
                  <a:pt x="262" y="866"/>
                </a:lnTo>
                <a:lnTo>
                  <a:pt x="314" y="784"/>
                </a:lnTo>
                <a:lnTo>
                  <a:pt x="360" y="720"/>
                </a:lnTo>
                <a:lnTo>
                  <a:pt x="408" y="660"/>
                </a:lnTo>
                <a:lnTo>
                  <a:pt x="456" y="600"/>
                </a:lnTo>
                <a:lnTo>
                  <a:pt x="492" y="564"/>
                </a:lnTo>
                <a:lnTo>
                  <a:pt x="524" y="528"/>
                </a:lnTo>
                <a:lnTo>
                  <a:pt x="572" y="484"/>
                </a:lnTo>
                <a:lnTo>
                  <a:pt x="624" y="444"/>
                </a:lnTo>
                <a:lnTo>
                  <a:pt x="698" y="384"/>
                </a:lnTo>
                <a:lnTo>
                  <a:pt x="744" y="352"/>
                </a:lnTo>
                <a:lnTo>
                  <a:pt x="796" y="316"/>
                </a:lnTo>
                <a:lnTo>
                  <a:pt x="844" y="284"/>
                </a:lnTo>
                <a:lnTo>
                  <a:pt x="928" y="236"/>
                </a:lnTo>
                <a:lnTo>
                  <a:pt x="988" y="204"/>
                </a:lnTo>
                <a:lnTo>
                  <a:pt x="1064" y="172"/>
                </a:lnTo>
                <a:lnTo>
                  <a:pt x="1144" y="140"/>
                </a:lnTo>
                <a:lnTo>
                  <a:pt x="1224" y="108"/>
                </a:lnTo>
                <a:lnTo>
                  <a:pt x="1304" y="82"/>
                </a:lnTo>
                <a:lnTo>
                  <a:pt x="1364" y="68"/>
                </a:lnTo>
                <a:lnTo>
                  <a:pt x="1450" y="48"/>
                </a:lnTo>
                <a:lnTo>
                  <a:pt x="1504" y="36"/>
                </a:lnTo>
                <a:lnTo>
                  <a:pt x="1574" y="22"/>
                </a:lnTo>
                <a:lnTo>
                  <a:pt x="1628" y="16"/>
                </a:lnTo>
                <a:lnTo>
                  <a:pt x="1702" y="8"/>
                </a:lnTo>
                <a:lnTo>
                  <a:pt x="1768" y="4"/>
                </a:lnTo>
                <a:lnTo>
                  <a:pt x="1856" y="0"/>
                </a:lnTo>
                <a:lnTo>
                  <a:pt x="1932" y="4"/>
                </a:lnTo>
                <a:lnTo>
                  <a:pt x="2024" y="8"/>
                </a:lnTo>
                <a:lnTo>
                  <a:pt x="2132" y="24"/>
                </a:lnTo>
                <a:lnTo>
                  <a:pt x="2212" y="38"/>
                </a:lnTo>
                <a:lnTo>
                  <a:pt x="2308" y="56"/>
                </a:lnTo>
                <a:lnTo>
                  <a:pt x="2432" y="92"/>
                </a:lnTo>
                <a:lnTo>
                  <a:pt x="2472" y="104"/>
                </a:lnTo>
                <a:lnTo>
                  <a:pt x="2532" y="124"/>
                </a:lnTo>
                <a:lnTo>
                  <a:pt x="2592" y="144"/>
                </a:lnTo>
                <a:lnTo>
                  <a:pt x="2648" y="168"/>
                </a:lnTo>
                <a:lnTo>
                  <a:pt x="2688" y="188"/>
                </a:lnTo>
                <a:lnTo>
                  <a:pt x="2748" y="220"/>
                </a:lnTo>
                <a:lnTo>
                  <a:pt x="2796" y="246"/>
                </a:lnTo>
                <a:lnTo>
                  <a:pt x="2860" y="284"/>
                </a:lnTo>
                <a:lnTo>
                  <a:pt x="2928" y="324"/>
                </a:lnTo>
                <a:lnTo>
                  <a:pt x="2984" y="364"/>
                </a:lnTo>
                <a:lnTo>
                  <a:pt x="3036" y="400"/>
                </a:lnTo>
                <a:lnTo>
                  <a:pt x="3076" y="432"/>
                </a:lnTo>
                <a:lnTo>
                  <a:pt x="3104" y="456"/>
                </a:lnTo>
                <a:lnTo>
                  <a:pt x="3160" y="504"/>
                </a:lnTo>
                <a:lnTo>
                  <a:pt x="3188" y="532"/>
                </a:lnTo>
                <a:lnTo>
                  <a:pt x="3224" y="576"/>
                </a:lnTo>
                <a:lnTo>
                  <a:pt x="3268" y="632"/>
                </a:lnTo>
                <a:lnTo>
                  <a:pt x="3324" y="704"/>
                </a:lnTo>
                <a:lnTo>
                  <a:pt x="3356" y="744"/>
                </a:lnTo>
                <a:lnTo>
                  <a:pt x="3392" y="804"/>
                </a:lnTo>
                <a:lnTo>
                  <a:pt x="3460" y="910"/>
                </a:lnTo>
                <a:lnTo>
                  <a:pt x="3488" y="964"/>
                </a:lnTo>
                <a:lnTo>
                  <a:pt x="3514" y="1020"/>
                </a:lnTo>
                <a:lnTo>
                  <a:pt x="3536" y="1064"/>
                </a:lnTo>
                <a:lnTo>
                  <a:pt x="3556" y="1120"/>
                </a:lnTo>
                <a:lnTo>
                  <a:pt x="3576" y="1168"/>
                </a:lnTo>
                <a:lnTo>
                  <a:pt x="3596" y="1216"/>
                </a:lnTo>
                <a:lnTo>
                  <a:pt x="3626" y="1310"/>
                </a:lnTo>
                <a:lnTo>
                  <a:pt x="3640" y="1364"/>
                </a:lnTo>
                <a:lnTo>
                  <a:pt x="3656" y="1426"/>
                </a:lnTo>
                <a:lnTo>
                  <a:pt x="3668" y="1480"/>
                </a:lnTo>
                <a:lnTo>
                  <a:pt x="3682" y="1556"/>
                </a:lnTo>
                <a:lnTo>
                  <a:pt x="3688" y="1616"/>
                </a:lnTo>
                <a:lnTo>
                  <a:pt x="3698" y="1688"/>
                </a:lnTo>
                <a:lnTo>
                  <a:pt x="3700" y="1748"/>
                </a:lnTo>
                <a:lnTo>
                  <a:pt x="3700" y="1812"/>
                </a:lnTo>
                <a:lnTo>
                  <a:pt x="3700" y="1852"/>
                </a:ln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16" name="Oval 286"/>
          <p:cNvSpPr>
            <a:spLocks noChangeArrowheads="1"/>
          </p:cNvSpPr>
          <p:nvPr/>
        </p:nvSpPr>
        <p:spPr bwMode="auto">
          <a:xfrm>
            <a:off x="4040188" y="7380288"/>
            <a:ext cx="1101725" cy="1073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7" name="Oval 287"/>
          <p:cNvSpPr>
            <a:spLocks noChangeArrowheads="1"/>
          </p:cNvSpPr>
          <p:nvPr/>
        </p:nvSpPr>
        <p:spPr bwMode="auto">
          <a:xfrm>
            <a:off x="4068763" y="7408863"/>
            <a:ext cx="1044575" cy="10160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8" name="Oval 288"/>
          <p:cNvSpPr>
            <a:spLocks noChangeArrowheads="1"/>
          </p:cNvSpPr>
          <p:nvPr/>
        </p:nvSpPr>
        <p:spPr bwMode="auto">
          <a:xfrm>
            <a:off x="4097338" y="7437438"/>
            <a:ext cx="987425" cy="9588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19" name="Oval 289"/>
          <p:cNvSpPr>
            <a:spLocks noChangeArrowheads="1"/>
          </p:cNvSpPr>
          <p:nvPr/>
        </p:nvSpPr>
        <p:spPr bwMode="auto">
          <a:xfrm>
            <a:off x="4127500" y="7466013"/>
            <a:ext cx="928688" cy="9017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0" name="Oval 290"/>
          <p:cNvSpPr>
            <a:spLocks noChangeArrowheads="1"/>
          </p:cNvSpPr>
          <p:nvPr/>
        </p:nvSpPr>
        <p:spPr bwMode="auto">
          <a:xfrm>
            <a:off x="4156075" y="7491413"/>
            <a:ext cx="871538" cy="847725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1" name="Oval 291"/>
          <p:cNvSpPr>
            <a:spLocks noChangeArrowheads="1"/>
          </p:cNvSpPr>
          <p:nvPr/>
        </p:nvSpPr>
        <p:spPr bwMode="auto">
          <a:xfrm>
            <a:off x="4173538" y="7510463"/>
            <a:ext cx="835025" cy="812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2" name="Oval 292"/>
          <p:cNvSpPr>
            <a:spLocks noChangeArrowheads="1"/>
          </p:cNvSpPr>
          <p:nvPr/>
        </p:nvSpPr>
        <p:spPr bwMode="auto">
          <a:xfrm>
            <a:off x="4203700" y="7539038"/>
            <a:ext cx="777875" cy="7556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3" name="Oval 293"/>
          <p:cNvSpPr>
            <a:spLocks noChangeArrowheads="1"/>
          </p:cNvSpPr>
          <p:nvPr/>
        </p:nvSpPr>
        <p:spPr bwMode="auto">
          <a:xfrm>
            <a:off x="4230688" y="7564438"/>
            <a:ext cx="720725" cy="7016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4" name="Oval 294"/>
          <p:cNvSpPr>
            <a:spLocks noChangeArrowheads="1"/>
          </p:cNvSpPr>
          <p:nvPr/>
        </p:nvSpPr>
        <p:spPr bwMode="auto">
          <a:xfrm>
            <a:off x="4260850" y="7593013"/>
            <a:ext cx="660400" cy="6445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5" name="Oval 295"/>
          <p:cNvSpPr>
            <a:spLocks noChangeArrowheads="1"/>
          </p:cNvSpPr>
          <p:nvPr/>
        </p:nvSpPr>
        <p:spPr bwMode="auto">
          <a:xfrm>
            <a:off x="4289425" y="7621588"/>
            <a:ext cx="603250" cy="5873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6" name="Oval 296"/>
          <p:cNvSpPr>
            <a:spLocks noChangeArrowheads="1"/>
          </p:cNvSpPr>
          <p:nvPr/>
        </p:nvSpPr>
        <p:spPr bwMode="auto">
          <a:xfrm>
            <a:off x="4306888" y="7640638"/>
            <a:ext cx="569912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7" name="Oval 297"/>
          <p:cNvSpPr>
            <a:spLocks noChangeArrowheads="1"/>
          </p:cNvSpPr>
          <p:nvPr/>
        </p:nvSpPr>
        <p:spPr bwMode="auto">
          <a:xfrm>
            <a:off x="4335463" y="7669213"/>
            <a:ext cx="511175" cy="4953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8" name="Oval 298"/>
          <p:cNvSpPr>
            <a:spLocks noChangeArrowheads="1"/>
          </p:cNvSpPr>
          <p:nvPr/>
        </p:nvSpPr>
        <p:spPr bwMode="auto">
          <a:xfrm>
            <a:off x="4365625" y="7697788"/>
            <a:ext cx="452438" cy="43815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29" name="Oval 299"/>
          <p:cNvSpPr>
            <a:spLocks noChangeArrowheads="1"/>
          </p:cNvSpPr>
          <p:nvPr/>
        </p:nvSpPr>
        <p:spPr bwMode="auto">
          <a:xfrm>
            <a:off x="4394200" y="7723188"/>
            <a:ext cx="395288" cy="384175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30" name="Line 300"/>
          <p:cNvSpPr>
            <a:spLocks noChangeShapeType="1"/>
          </p:cNvSpPr>
          <p:nvPr/>
        </p:nvSpPr>
        <p:spPr bwMode="auto">
          <a:xfrm>
            <a:off x="4591050" y="73009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1" name="Line 301"/>
          <p:cNvSpPr>
            <a:spLocks noChangeShapeType="1"/>
          </p:cNvSpPr>
          <p:nvPr/>
        </p:nvSpPr>
        <p:spPr bwMode="auto">
          <a:xfrm rot="-2684117">
            <a:off x="4378325" y="73929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2" name="Line 302"/>
          <p:cNvSpPr>
            <a:spLocks noChangeShapeType="1"/>
          </p:cNvSpPr>
          <p:nvPr/>
        </p:nvSpPr>
        <p:spPr bwMode="auto">
          <a:xfrm rot="2715883">
            <a:off x="4807744" y="7395369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3" name="Line 303"/>
          <p:cNvSpPr>
            <a:spLocks noChangeShapeType="1"/>
          </p:cNvSpPr>
          <p:nvPr/>
        </p:nvSpPr>
        <p:spPr bwMode="auto">
          <a:xfrm rot="17516677" flipH="1">
            <a:off x="4309269" y="7496969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4" name="Line 304"/>
          <p:cNvSpPr>
            <a:spLocks noChangeShapeType="1"/>
          </p:cNvSpPr>
          <p:nvPr/>
        </p:nvSpPr>
        <p:spPr bwMode="auto">
          <a:xfrm rot="-1316677">
            <a:off x="4476750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5" name="Line 305"/>
          <p:cNvSpPr>
            <a:spLocks noChangeShapeType="1"/>
          </p:cNvSpPr>
          <p:nvPr/>
        </p:nvSpPr>
        <p:spPr bwMode="auto">
          <a:xfrm rot="1316677" flipH="1">
            <a:off x="4706938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6" name="Line 306"/>
          <p:cNvSpPr>
            <a:spLocks noChangeShapeType="1"/>
          </p:cNvSpPr>
          <p:nvPr/>
        </p:nvSpPr>
        <p:spPr bwMode="auto">
          <a:xfrm rot="4083323">
            <a:off x="4873626" y="749617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7" name="Rectangle 307"/>
          <p:cNvSpPr>
            <a:spLocks noChangeArrowheads="1"/>
          </p:cNvSpPr>
          <p:nvPr/>
        </p:nvSpPr>
        <p:spPr bwMode="auto">
          <a:xfrm>
            <a:off x="3983038" y="7916863"/>
            <a:ext cx="1219200" cy="69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38" name="Line 308"/>
          <p:cNvSpPr>
            <a:spLocks noChangeShapeType="1"/>
          </p:cNvSpPr>
          <p:nvPr/>
        </p:nvSpPr>
        <p:spPr bwMode="auto">
          <a:xfrm rot="-5400000">
            <a:off x="4595019" y="7335044"/>
            <a:ext cx="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39" name="Rectangle 309"/>
          <p:cNvSpPr>
            <a:spLocks noChangeArrowheads="1"/>
          </p:cNvSpPr>
          <p:nvPr/>
        </p:nvSpPr>
        <p:spPr bwMode="auto">
          <a:xfrm>
            <a:off x="3978275" y="7275513"/>
            <a:ext cx="1219200" cy="704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0" name="Rectangle 310"/>
          <p:cNvSpPr>
            <a:spLocks noChangeArrowheads="1"/>
          </p:cNvSpPr>
          <p:nvPr/>
        </p:nvSpPr>
        <p:spPr bwMode="auto">
          <a:xfrm>
            <a:off x="5534025" y="7269163"/>
            <a:ext cx="1222375" cy="711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1" name="Oval 311"/>
          <p:cNvSpPr>
            <a:spLocks noChangeArrowheads="1"/>
          </p:cNvSpPr>
          <p:nvPr/>
        </p:nvSpPr>
        <p:spPr bwMode="auto">
          <a:xfrm>
            <a:off x="5568950" y="7351713"/>
            <a:ext cx="1162050" cy="11303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2" name="Freeform 312"/>
          <p:cNvSpPr>
            <a:spLocks/>
          </p:cNvSpPr>
          <p:nvPr/>
        </p:nvSpPr>
        <p:spPr bwMode="auto">
          <a:xfrm>
            <a:off x="5675313" y="7539038"/>
            <a:ext cx="758825" cy="374650"/>
          </a:xfrm>
          <a:custGeom>
            <a:avLst/>
            <a:gdLst>
              <a:gd name="T0" fmla="*/ 34490036 w 3700"/>
              <a:gd name="T1" fmla="*/ 2147483647 h 1852"/>
              <a:gd name="T2" fmla="*/ 276046414 w 3700"/>
              <a:gd name="T3" fmla="*/ 2147483647 h 1852"/>
              <a:gd name="T4" fmla="*/ 810852084 w 3700"/>
              <a:gd name="T5" fmla="*/ 2147483647 h 1852"/>
              <a:gd name="T6" fmla="*/ 1328454888 w 3700"/>
              <a:gd name="T7" fmla="*/ 2147483647 h 1852"/>
              <a:gd name="T8" fmla="*/ 2001262180 w 3700"/>
              <a:gd name="T9" fmla="*/ 2147483647 h 1852"/>
              <a:gd name="T10" fmla="*/ 2147483647 w 3700"/>
              <a:gd name="T11" fmla="*/ 2147483647 h 1852"/>
              <a:gd name="T12" fmla="*/ 2147483647 w 3700"/>
              <a:gd name="T13" fmla="*/ 2147483647 h 1852"/>
              <a:gd name="T14" fmla="*/ 2147483647 w 3700"/>
              <a:gd name="T15" fmla="*/ 2147483647 h 1852"/>
              <a:gd name="T16" fmla="*/ 2147483647 w 3700"/>
              <a:gd name="T17" fmla="*/ 2147483647 h 1852"/>
              <a:gd name="T18" fmla="*/ 2147483647 w 3700"/>
              <a:gd name="T19" fmla="*/ 2147483647 h 1852"/>
              <a:gd name="T20" fmla="*/ 2147483647 w 3700"/>
              <a:gd name="T21" fmla="*/ 2147483647 h 1852"/>
              <a:gd name="T22" fmla="*/ 2147483647 w 3700"/>
              <a:gd name="T23" fmla="*/ 1953753921 h 1852"/>
              <a:gd name="T24" fmla="*/ 2147483647 w 3700"/>
              <a:gd name="T25" fmla="*/ 1423922493 h 1852"/>
              <a:gd name="T26" fmla="*/ 2147483647 w 3700"/>
              <a:gd name="T27" fmla="*/ 894089852 h 1852"/>
              <a:gd name="T28" fmla="*/ 2147483647 w 3700"/>
              <a:gd name="T29" fmla="*/ 562939191 h 1852"/>
              <a:gd name="T30" fmla="*/ 2147483647 w 3700"/>
              <a:gd name="T31" fmla="*/ 298043605 h 1852"/>
              <a:gd name="T32" fmla="*/ 2147483647 w 3700"/>
              <a:gd name="T33" fmla="*/ 132468326 h 1852"/>
              <a:gd name="T34" fmla="*/ 2147483647 w 3700"/>
              <a:gd name="T35" fmla="*/ 33106967 h 1852"/>
              <a:gd name="T36" fmla="*/ 2147483647 w 3700"/>
              <a:gd name="T37" fmla="*/ 33106967 h 1852"/>
              <a:gd name="T38" fmla="*/ 2147483647 w 3700"/>
              <a:gd name="T39" fmla="*/ 198682031 h 1852"/>
              <a:gd name="T40" fmla="*/ 2147483647 w 3700"/>
              <a:gd name="T41" fmla="*/ 463618936 h 1852"/>
              <a:gd name="T42" fmla="*/ 2147483647 w 3700"/>
              <a:gd name="T43" fmla="*/ 860983100 h 1852"/>
              <a:gd name="T44" fmla="*/ 2147483647 w 3700"/>
              <a:gd name="T45" fmla="*/ 1192092695 h 1852"/>
              <a:gd name="T46" fmla="*/ 2147483647 w 3700"/>
              <a:gd name="T47" fmla="*/ 1556349500 h 1852"/>
              <a:gd name="T48" fmla="*/ 2147483647 w 3700"/>
              <a:gd name="T49" fmla="*/ 2036542648 h 1852"/>
              <a:gd name="T50" fmla="*/ 2147483647 w 3700"/>
              <a:gd name="T51" fmla="*/ 2147483647 h 1852"/>
              <a:gd name="T52" fmla="*/ 2147483647 w 3700"/>
              <a:gd name="T53" fmla="*/ 2147483647 h 1852"/>
              <a:gd name="T54" fmla="*/ 2147483647 w 3700"/>
              <a:gd name="T55" fmla="*/ 2147483647 h 1852"/>
              <a:gd name="T56" fmla="*/ 2147483647 w 3700"/>
              <a:gd name="T57" fmla="*/ 2147483647 h 1852"/>
              <a:gd name="T58" fmla="*/ 2147483647 w 3700"/>
              <a:gd name="T59" fmla="*/ 2147483647 h 1852"/>
              <a:gd name="T60" fmla="*/ 2147483647 w 3700"/>
              <a:gd name="T61" fmla="*/ 2147483647 h 1852"/>
              <a:gd name="T62" fmla="*/ 2147483647 w 3700"/>
              <a:gd name="T63" fmla="*/ 2147483647 h 1852"/>
              <a:gd name="T64" fmla="*/ 2147483647 w 3700"/>
              <a:gd name="T65" fmla="*/ 2147483647 h 1852"/>
              <a:gd name="T66" fmla="*/ 2147483647 w 3700"/>
              <a:gd name="T67" fmla="*/ 2147483647 h 1852"/>
              <a:gd name="T68" fmla="*/ 2147483647 w 3700"/>
              <a:gd name="T69" fmla="*/ 2147483647 h 1852"/>
              <a:gd name="T70" fmla="*/ 2147483647 w 3700"/>
              <a:gd name="T71" fmla="*/ 2147483647 h 1852"/>
              <a:gd name="T72" fmla="*/ 2147483647 w 3700"/>
              <a:gd name="T73" fmla="*/ 2147483647 h 1852"/>
              <a:gd name="T74" fmla="*/ 2147483647 w 3700"/>
              <a:gd name="T75" fmla="*/ 2147483647 h 1852"/>
              <a:gd name="T76" fmla="*/ 2147483647 w 3700"/>
              <a:gd name="T77" fmla="*/ 2147483647 h 1852"/>
              <a:gd name="T78" fmla="*/ 2147483647 w 3700"/>
              <a:gd name="T79" fmla="*/ 2147483647 h 18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00"/>
              <a:gd name="T121" fmla="*/ 0 h 1852"/>
              <a:gd name="T122" fmla="*/ 3700 w 3700"/>
              <a:gd name="T123" fmla="*/ 1852 h 18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00" h="1852">
                <a:moveTo>
                  <a:pt x="0" y="1852"/>
                </a:moveTo>
                <a:lnTo>
                  <a:pt x="4" y="1740"/>
                </a:lnTo>
                <a:lnTo>
                  <a:pt x="12" y="1632"/>
                </a:lnTo>
                <a:lnTo>
                  <a:pt x="32" y="1500"/>
                </a:lnTo>
                <a:lnTo>
                  <a:pt x="56" y="1386"/>
                </a:lnTo>
                <a:lnTo>
                  <a:pt x="94" y="1264"/>
                </a:lnTo>
                <a:lnTo>
                  <a:pt x="128" y="1168"/>
                </a:lnTo>
                <a:lnTo>
                  <a:pt x="154" y="1092"/>
                </a:lnTo>
                <a:lnTo>
                  <a:pt x="192" y="1008"/>
                </a:lnTo>
                <a:lnTo>
                  <a:pt x="232" y="924"/>
                </a:lnTo>
                <a:lnTo>
                  <a:pt x="262" y="866"/>
                </a:lnTo>
                <a:lnTo>
                  <a:pt x="314" y="784"/>
                </a:lnTo>
                <a:lnTo>
                  <a:pt x="360" y="720"/>
                </a:lnTo>
                <a:lnTo>
                  <a:pt x="408" y="660"/>
                </a:lnTo>
                <a:lnTo>
                  <a:pt x="456" y="600"/>
                </a:lnTo>
                <a:lnTo>
                  <a:pt x="492" y="564"/>
                </a:lnTo>
                <a:lnTo>
                  <a:pt x="524" y="528"/>
                </a:lnTo>
                <a:lnTo>
                  <a:pt x="572" y="484"/>
                </a:lnTo>
                <a:lnTo>
                  <a:pt x="624" y="444"/>
                </a:lnTo>
                <a:lnTo>
                  <a:pt x="698" y="384"/>
                </a:lnTo>
                <a:lnTo>
                  <a:pt x="744" y="352"/>
                </a:lnTo>
                <a:lnTo>
                  <a:pt x="796" y="316"/>
                </a:lnTo>
                <a:lnTo>
                  <a:pt x="844" y="284"/>
                </a:lnTo>
                <a:lnTo>
                  <a:pt x="928" y="236"/>
                </a:lnTo>
                <a:lnTo>
                  <a:pt x="988" y="204"/>
                </a:lnTo>
                <a:lnTo>
                  <a:pt x="1064" y="172"/>
                </a:lnTo>
                <a:lnTo>
                  <a:pt x="1144" y="140"/>
                </a:lnTo>
                <a:lnTo>
                  <a:pt x="1224" y="108"/>
                </a:lnTo>
                <a:lnTo>
                  <a:pt x="1304" y="82"/>
                </a:lnTo>
                <a:lnTo>
                  <a:pt x="1364" y="68"/>
                </a:lnTo>
                <a:lnTo>
                  <a:pt x="1450" y="48"/>
                </a:lnTo>
                <a:lnTo>
                  <a:pt x="1504" y="36"/>
                </a:lnTo>
                <a:lnTo>
                  <a:pt x="1574" y="22"/>
                </a:lnTo>
                <a:lnTo>
                  <a:pt x="1628" y="16"/>
                </a:lnTo>
                <a:lnTo>
                  <a:pt x="1702" y="8"/>
                </a:lnTo>
                <a:lnTo>
                  <a:pt x="1768" y="4"/>
                </a:lnTo>
                <a:lnTo>
                  <a:pt x="1856" y="0"/>
                </a:lnTo>
                <a:lnTo>
                  <a:pt x="1932" y="4"/>
                </a:lnTo>
                <a:lnTo>
                  <a:pt x="2024" y="8"/>
                </a:lnTo>
                <a:lnTo>
                  <a:pt x="2132" y="24"/>
                </a:lnTo>
                <a:lnTo>
                  <a:pt x="2212" y="38"/>
                </a:lnTo>
                <a:lnTo>
                  <a:pt x="2308" y="56"/>
                </a:lnTo>
                <a:lnTo>
                  <a:pt x="2432" y="92"/>
                </a:lnTo>
                <a:lnTo>
                  <a:pt x="2472" y="104"/>
                </a:lnTo>
                <a:lnTo>
                  <a:pt x="2532" y="124"/>
                </a:lnTo>
                <a:lnTo>
                  <a:pt x="2592" y="144"/>
                </a:lnTo>
                <a:lnTo>
                  <a:pt x="2648" y="168"/>
                </a:lnTo>
                <a:lnTo>
                  <a:pt x="2688" y="188"/>
                </a:lnTo>
                <a:lnTo>
                  <a:pt x="2748" y="220"/>
                </a:lnTo>
                <a:lnTo>
                  <a:pt x="2796" y="246"/>
                </a:lnTo>
                <a:lnTo>
                  <a:pt x="2860" y="284"/>
                </a:lnTo>
                <a:lnTo>
                  <a:pt x="2928" y="324"/>
                </a:lnTo>
                <a:lnTo>
                  <a:pt x="2984" y="364"/>
                </a:lnTo>
                <a:lnTo>
                  <a:pt x="3036" y="400"/>
                </a:lnTo>
                <a:lnTo>
                  <a:pt x="3076" y="432"/>
                </a:lnTo>
                <a:lnTo>
                  <a:pt x="3104" y="456"/>
                </a:lnTo>
                <a:lnTo>
                  <a:pt x="3160" y="504"/>
                </a:lnTo>
                <a:lnTo>
                  <a:pt x="3188" y="532"/>
                </a:lnTo>
                <a:lnTo>
                  <a:pt x="3224" y="576"/>
                </a:lnTo>
                <a:lnTo>
                  <a:pt x="3268" y="632"/>
                </a:lnTo>
                <a:lnTo>
                  <a:pt x="3324" y="704"/>
                </a:lnTo>
                <a:lnTo>
                  <a:pt x="3356" y="744"/>
                </a:lnTo>
                <a:lnTo>
                  <a:pt x="3392" y="804"/>
                </a:lnTo>
                <a:lnTo>
                  <a:pt x="3460" y="910"/>
                </a:lnTo>
                <a:lnTo>
                  <a:pt x="3488" y="964"/>
                </a:lnTo>
                <a:lnTo>
                  <a:pt x="3514" y="1020"/>
                </a:lnTo>
                <a:lnTo>
                  <a:pt x="3536" y="1064"/>
                </a:lnTo>
                <a:lnTo>
                  <a:pt x="3556" y="1120"/>
                </a:lnTo>
                <a:lnTo>
                  <a:pt x="3576" y="1168"/>
                </a:lnTo>
                <a:lnTo>
                  <a:pt x="3596" y="1216"/>
                </a:lnTo>
                <a:lnTo>
                  <a:pt x="3626" y="1310"/>
                </a:lnTo>
                <a:lnTo>
                  <a:pt x="3640" y="1364"/>
                </a:lnTo>
                <a:lnTo>
                  <a:pt x="3656" y="1426"/>
                </a:lnTo>
                <a:lnTo>
                  <a:pt x="3668" y="1480"/>
                </a:lnTo>
                <a:lnTo>
                  <a:pt x="3682" y="1556"/>
                </a:lnTo>
                <a:lnTo>
                  <a:pt x="3688" y="1616"/>
                </a:lnTo>
                <a:lnTo>
                  <a:pt x="3698" y="1688"/>
                </a:lnTo>
                <a:lnTo>
                  <a:pt x="3700" y="1748"/>
                </a:lnTo>
                <a:lnTo>
                  <a:pt x="3700" y="1812"/>
                </a:lnTo>
                <a:lnTo>
                  <a:pt x="3700" y="1852"/>
                </a:ln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43" name="Oval 313"/>
          <p:cNvSpPr>
            <a:spLocks noChangeArrowheads="1"/>
          </p:cNvSpPr>
          <p:nvPr/>
        </p:nvSpPr>
        <p:spPr bwMode="auto">
          <a:xfrm>
            <a:off x="5599113" y="7380288"/>
            <a:ext cx="1101725" cy="1073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4" name="Oval 314"/>
          <p:cNvSpPr>
            <a:spLocks noChangeArrowheads="1"/>
          </p:cNvSpPr>
          <p:nvPr/>
        </p:nvSpPr>
        <p:spPr bwMode="auto">
          <a:xfrm>
            <a:off x="5627688" y="7408863"/>
            <a:ext cx="1044575" cy="10160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5" name="Oval 315"/>
          <p:cNvSpPr>
            <a:spLocks noChangeArrowheads="1"/>
          </p:cNvSpPr>
          <p:nvPr/>
        </p:nvSpPr>
        <p:spPr bwMode="auto">
          <a:xfrm>
            <a:off x="5656263" y="7437438"/>
            <a:ext cx="987425" cy="9588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6" name="Oval 316"/>
          <p:cNvSpPr>
            <a:spLocks noChangeArrowheads="1"/>
          </p:cNvSpPr>
          <p:nvPr/>
        </p:nvSpPr>
        <p:spPr bwMode="auto">
          <a:xfrm>
            <a:off x="5686425" y="7466013"/>
            <a:ext cx="928688" cy="9017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7" name="Oval 317"/>
          <p:cNvSpPr>
            <a:spLocks noChangeArrowheads="1"/>
          </p:cNvSpPr>
          <p:nvPr/>
        </p:nvSpPr>
        <p:spPr bwMode="auto">
          <a:xfrm>
            <a:off x="5715000" y="7491413"/>
            <a:ext cx="871538" cy="847725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8" name="Oval 318"/>
          <p:cNvSpPr>
            <a:spLocks noChangeArrowheads="1"/>
          </p:cNvSpPr>
          <p:nvPr/>
        </p:nvSpPr>
        <p:spPr bwMode="auto">
          <a:xfrm>
            <a:off x="5732463" y="7510463"/>
            <a:ext cx="835025" cy="812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49" name="Oval 319"/>
          <p:cNvSpPr>
            <a:spLocks noChangeArrowheads="1"/>
          </p:cNvSpPr>
          <p:nvPr/>
        </p:nvSpPr>
        <p:spPr bwMode="auto">
          <a:xfrm>
            <a:off x="5762625" y="7539038"/>
            <a:ext cx="777875" cy="7556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0" name="Oval 320"/>
          <p:cNvSpPr>
            <a:spLocks noChangeArrowheads="1"/>
          </p:cNvSpPr>
          <p:nvPr/>
        </p:nvSpPr>
        <p:spPr bwMode="auto">
          <a:xfrm>
            <a:off x="5789613" y="7564438"/>
            <a:ext cx="720725" cy="7016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1" name="Oval 321"/>
          <p:cNvSpPr>
            <a:spLocks noChangeArrowheads="1"/>
          </p:cNvSpPr>
          <p:nvPr/>
        </p:nvSpPr>
        <p:spPr bwMode="auto">
          <a:xfrm>
            <a:off x="5819775" y="7593013"/>
            <a:ext cx="660400" cy="6445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2" name="Oval 322"/>
          <p:cNvSpPr>
            <a:spLocks noChangeArrowheads="1"/>
          </p:cNvSpPr>
          <p:nvPr/>
        </p:nvSpPr>
        <p:spPr bwMode="auto">
          <a:xfrm>
            <a:off x="5848350" y="7621588"/>
            <a:ext cx="603250" cy="5873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3" name="Oval 323"/>
          <p:cNvSpPr>
            <a:spLocks noChangeArrowheads="1"/>
          </p:cNvSpPr>
          <p:nvPr/>
        </p:nvSpPr>
        <p:spPr bwMode="auto">
          <a:xfrm>
            <a:off x="5865813" y="7640638"/>
            <a:ext cx="569912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4" name="Oval 324"/>
          <p:cNvSpPr>
            <a:spLocks noChangeArrowheads="1"/>
          </p:cNvSpPr>
          <p:nvPr/>
        </p:nvSpPr>
        <p:spPr bwMode="auto">
          <a:xfrm>
            <a:off x="5894388" y="7669213"/>
            <a:ext cx="511175" cy="4953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5" name="Oval 325"/>
          <p:cNvSpPr>
            <a:spLocks noChangeArrowheads="1"/>
          </p:cNvSpPr>
          <p:nvPr/>
        </p:nvSpPr>
        <p:spPr bwMode="auto">
          <a:xfrm>
            <a:off x="5924550" y="7697788"/>
            <a:ext cx="452438" cy="43815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6" name="Oval 326"/>
          <p:cNvSpPr>
            <a:spLocks noChangeArrowheads="1"/>
          </p:cNvSpPr>
          <p:nvPr/>
        </p:nvSpPr>
        <p:spPr bwMode="auto">
          <a:xfrm>
            <a:off x="5953125" y="7723188"/>
            <a:ext cx="395288" cy="384175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57" name="Line 327"/>
          <p:cNvSpPr>
            <a:spLocks noChangeShapeType="1"/>
          </p:cNvSpPr>
          <p:nvPr/>
        </p:nvSpPr>
        <p:spPr bwMode="auto">
          <a:xfrm>
            <a:off x="6149975" y="73009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58" name="Line 328"/>
          <p:cNvSpPr>
            <a:spLocks noChangeShapeType="1"/>
          </p:cNvSpPr>
          <p:nvPr/>
        </p:nvSpPr>
        <p:spPr bwMode="auto">
          <a:xfrm rot="-2684117">
            <a:off x="5937250" y="73929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59" name="Line 329"/>
          <p:cNvSpPr>
            <a:spLocks noChangeShapeType="1"/>
          </p:cNvSpPr>
          <p:nvPr/>
        </p:nvSpPr>
        <p:spPr bwMode="auto">
          <a:xfrm rot="2715883">
            <a:off x="6366669" y="7395369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0" name="Line 330"/>
          <p:cNvSpPr>
            <a:spLocks noChangeShapeType="1"/>
          </p:cNvSpPr>
          <p:nvPr/>
        </p:nvSpPr>
        <p:spPr bwMode="auto">
          <a:xfrm rot="17516677" flipH="1">
            <a:off x="5868194" y="7496969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1" name="Line 331"/>
          <p:cNvSpPr>
            <a:spLocks noChangeShapeType="1"/>
          </p:cNvSpPr>
          <p:nvPr/>
        </p:nvSpPr>
        <p:spPr bwMode="auto">
          <a:xfrm rot="-1316677">
            <a:off x="6035675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2" name="Line 332"/>
          <p:cNvSpPr>
            <a:spLocks noChangeShapeType="1"/>
          </p:cNvSpPr>
          <p:nvPr/>
        </p:nvSpPr>
        <p:spPr bwMode="auto">
          <a:xfrm rot="1316677" flipH="1">
            <a:off x="6265863" y="7326313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3" name="Line 333"/>
          <p:cNvSpPr>
            <a:spLocks noChangeShapeType="1"/>
          </p:cNvSpPr>
          <p:nvPr/>
        </p:nvSpPr>
        <p:spPr bwMode="auto">
          <a:xfrm rot="4083323">
            <a:off x="6432551" y="749617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4" name="Rectangle 334"/>
          <p:cNvSpPr>
            <a:spLocks noChangeArrowheads="1"/>
          </p:cNvSpPr>
          <p:nvPr/>
        </p:nvSpPr>
        <p:spPr bwMode="auto">
          <a:xfrm>
            <a:off x="5541963" y="7916863"/>
            <a:ext cx="1219200" cy="69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65" name="Line 335"/>
          <p:cNvSpPr>
            <a:spLocks noChangeShapeType="1"/>
          </p:cNvSpPr>
          <p:nvPr/>
        </p:nvSpPr>
        <p:spPr bwMode="auto">
          <a:xfrm rot="-5400000">
            <a:off x="6153944" y="7335044"/>
            <a:ext cx="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566" name="Rectangle 336"/>
          <p:cNvSpPr>
            <a:spLocks noChangeArrowheads="1"/>
          </p:cNvSpPr>
          <p:nvPr/>
        </p:nvSpPr>
        <p:spPr bwMode="auto">
          <a:xfrm>
            <a:off x="5537200" y="7275513"/>
            <a:ext cx="1219200" cy="704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67" name="Freeform 337"/>
          <p:cNvSpPr>
            <a:spLocks/>
          </p:cNvSpPr>
          <p:nvPr/>
        </p:nvSpPr>
        <p:spPr bwMode="auto">
          <a:xfrm>
            <a:off x="4378325" y="7377113"/>
            <a:ext cx="652463" cy="504825"/>
          </a:xfrm>
          <a:custGeom>
            <a:avLst/>
            <a:gdLst>
              <a:gd name="T0" fmla="*/ 2147483647 w 411"/>
              <a:gd name="T1" fmla="*/ 2147483647 h 318"/>
              <a:gd name="T2" fmla="*/ 2147483647 w 411"/>
              <a:gd name="T3" fmla="*/ 2147483647 h 318"/>
              <a:gd name="T4" fmla="*/ 0 w 411"/>
              <a:gd name="T5" fmla="*/ 2147483647 h 318"/>
              <a:gd name="T6" fmla="*/ 2147483647 w 411"/>
              <a:gd name="T7" fmla="*/ 2147483647 h 318"/>
              <a:gd name="T8" fmla="*/ 2147483647 w 411"/>
              <a:gd name="T9" fmla="*/ 2147483647 h 318"/>
              <a:gd name="T10" fmla="*/ 2147483647 w 411"/>
              <a:gd name="T11" fmla="*/ 2147483647 h 318"/>
              <a:gd name="T12" fmla="*/ 2147483647 w 411"/>
              <a:gd name="T13" fmla="*/ 2147483647 h 318"/>
              <a:gd name="T14" fmla="*/ 2147483647 w 411"/>
              <a:gd name="T15" fmla="*/ 2147483647 h 318"/>
              <a:gd name="T16" fmla="*/ 2147483647 w 411"/>
              <a:gd name="T17" fmla="*/ 2147483647 h 318"/>
              <a:gd name="T18" fmla="*/ 2147483647 w 411"/>
              <a:gd name="T19" fmla="*/ 2147483647 h 318"/>
              <a:gd name="T20" fmla="*/ 2147483647 w 411"/>
              <a:gd name="T21" fmla="*/ 2147483647 h 318"/>
              <a:gd name="T22" fmla="*/ 2147483647 w 411"/>
              <a:gd name="T23" fmla="*/ 2147483647 h 318"/>
              <a:gd name="T24" fmla="*/ 2147483647 w 411"/>
              <a:gd name="T25" fmla="*/ 2147483647 h 318"/>
              <a:gd name="T26" fmla="*/ 2147483647 w 411"/>
              <a:gd name="T27" fmla="*/ 2147483647 h 318"/>
              <a:gd name="T28" fmla="*/ 2147483647 w 411"/>
              <a:gd name="T29" fmla="*/ 2147483647 h 318"/>
              <a:gd name="T30" fmla="*/ 2147483647 w 411"/>
              <a:gd name="T31" fmla="*/ 2147483647 h 318"/>
              <a:gd name="T32" fmla="*/ 2147483647 w 411"/>
              <a:gd name="T33" fmla="*/ 2147483647 h 318"/>
              <a:gd name="T34" fmla="*/ 2147483647 w 411"/>
              <a:gd name="T35" fmla="*/ 2147483647 h 318"/>
              <a:gd name="T36" fmla="*/ 2147483647 w 411"/>
              <a:gd name="T37" fmla="*/ 2147483647 h 3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1"/>
              <a:gd name="T58" fmla="*/ 0 h 318"/>
              <a:gd name="T59" fmla="*/ 411 w 411"/>
              <a:gd name="T60" fmla="*/ 318 h 3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1" h="318">
                <a:moveTo>
                  <a:pt x="138" y="3"/>
                </a:moveTo>
                <a:cubicBezTo>
                  <a:pt x="109" y="4"/>
                  <a:pt x="61" y="14"/>
                  <a:pt x="38" y="19"/>
                </a:cubicBezTo>
                <a:lnTo>
                  <a:pt x="0" y="34"/>
                </a:lnTo>
                <a:lnTo>
                  <a:pt x="88" y="231"/>
                </a:lnTo>
                <a:lnTo>
                  <a:pt x="102" y="231"/>
                </a:lnTo>
                <a:cubicBezTo>
                  <a:pt x="111" y="229"/>
                  <a:pt x="131" y="221"/>
                  <a:pt x="145" y="220"/>
                </a:cubicBezTo>
                <a:cubicBezTo>
                  <a:pt x="159" y="219"/>
                  <a:pt x="169" y="218"/>
                  <a:pt x="184" y="225"/>
                </a:cubicBezTo>
                <a:cubicBezTo>
                  <a:pt x="199" y="232"/>
                  <a:pt x="225" y="248"/>
                  <a:pt x="238" y="261"/>
                </a:cubicBezTo>
                <a:cubicBezTo>
                  <a:pt x="251" y="274"/>
                  <a:pt x="258" y="295"/>
                  <a:pt x="263" y="304"/>
                </a:cubicBezTo>
                <a:lnTo>
                  <a:pt x="267" y="318"/>
                </a:lnTo>
                <a:lnTo>
                  <a:pt x="411" y="303"/>
                </a:lnTo>
                <a:lnTo>
                  <a:pt x="410" y="294"/>
                </a:lnTo>
                <a:cubicBezTo>
                  <a:pt x="407" y="284"/>
                  <a:pt x="405" y="263"/>
                  <a:pt x="395" y="243"/>
                </a:cubicBezTo>
                <a:cubicBezTo>
                  <a:pt x="385" y="223"/>
                  <a:pt x="366" y="193"/>
                  <a:pt x="347" y="172"/>
                </a:cubicBezTo>
                <a:cubicBezTo>
                  <a:pt x="328" y="151"/>
                  <a:pt x="293" y="125"/>
                  <a:pt x="278" y="114"/>
                </a:cubicBezTo>
                <a:lnTo>
                  <a:pt x="258" y="105"/>
                </a:lnTo>
                <a:lnTo>
                  <a:pt x="293" y="39"/>
                </a:lnTo>
                <a:cubicBezTo>
                  <a:pt x="286" y="23"/>
                  <a:pt x="239" y="16"/>
                  <a:pt x="213" y="10"/>
                </a:cubicBezTo>
                <a:cubicBezTo>
                  <a:pt x="187" y="4"/>
                  <a:pt x="170" y="0"/>
                  <a:pt x="138" y="3"/>
                </a:cubicBezTo>
                <a:close/>
              </a:path>
            </a:pathLst>
          </a:custGeom>
          <a:solidFill>
            <a:srgbClr val="FFFF99">
              <a:alpha val="7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68" name="Freeform 338"/>
          <p:cNvSpPr>
            <a:spLocks/>
          </p:cNvSpPr>
          <p:nvPr/>
        </p:nvSpPr>
        <p:spPr bwMode="auto">
          <a:xfrm>
            <a:off x="2466975" y="7377113"/>
            <a:ext cx="619125" cy="504825"/>
          </a:xfrm>
          <a:custGeom>
            <a:avLst/>
            <a:gdLst>
              <a:gd name="T0" fmla="*/ 2147483647 w 390"/>
              <a:gd name="T1" fmla="*/ 2147483647 h 318"/>
              <a:gd name="T2" fmla="*/ 2147483647 w 390"/>
              <a:gd name="T3" fmla="*/ 2147483647 h 318"/>
              <a:gd name="T4" fmla="*/ 2147483647 w 390"/>
              <a:gd name="T5" fmla="*/ 2147483647 h 318"/>
              <a:gd name="T6" fmla="*/ 2147483647 w 390"/>
              <a:gd name="T7" fmla="*/ 2147483647 h 318"/>
              <a:gd name="T8" fmla="*/ 2147483647 w 390"/>
              <a:gd name="T9" fmla="*/ 2147483647 h 318"/>
              <a:gd name="T10" fmla="*/ 0 w 390"/>
              <a:gd name="T11" fmla="*/ 2147483647 h 318"/>
              <a:gd name="T12" fmla="*/ 0 w 390"/>
              <a:gd name="T13" fmla="*/ 2147483647 h 318"/>
              <a:gd name="T14" fmla="*/ 2147483647 w 390"/>
              <a:gd name="T15" fmla="*/ 2147483647 h 318"/>
              <a:gd name="T16" fmla="*/ 2147483647 w 390"/>
              <a:gd name="T17" fmla="*/ 2147483647 h 318"/>
              <a:gd name="T18" fmla="*/ 2147483647 w 390"/>
              <a:gd name="T19" fmla="*/ 2147483647 h 318"/>
              <a:gd name="T20" fmla="*/ 2147483647 w 390"/>
              <a:gd name="T21" fmla="*/ 2147483647 h 318"/>
              <a:gd name="T22" fmla="*/ 2147483647 w 390"/>
              <a:gd name="T23" fmla="*/ 2147483647 h 318"/>
              <a:gd name="T24" fmla="*/ 2147483647 w 390"/>
              <a:gd name="T25" fmla="*/ 2147483647 h 318"/>
              <a:gd name="T26" fmla="*/ 2147483647 w 390"/>
              <a:gd name="T27" fmla="*/ 2147483647 h 318"/>
              <a:gd name="T28" fmla="*/ 2147483647 w 390"/>
              <a:gd name="T29" fmla="*/ 2147483647 h 318"/>
              <a:gd name="T30" fmla="*/ 2147483647 w 390"/>
              <a:gd name="T31" fmla="*/ 0 h 318"/>
              <a:gd name="T32" fmla="*/ 2147483647 w 390"/>
              <a:gd name="T33" fmla="*/ 2147483647 h 318"/>
              <a:gd name="T34" fmla="*/ 2147483647 w 390"/>
              <a:gd name="T35" fmla="*/ 2147483647 h 3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318"/>
              <a:gd name="T56" fmla="*/ 390 w 390"/>
              <a:gd name="T57" fmla="*/ 318 h 3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318">
                <a:moveTo>
                  <a:pt x="121" y="28"/>
                </a:moveTo>
                <a:lnTo>
                  <a:pt x="154" y="109"/>
                </a:lnTo>
                <a:lnTo>
                  <a:pt x="139" y="112"/>
                </a:lnTo>
                <a:cubicBezTo>
                  <a:pt x="127" y="119"/>
                  <a:pt x="100" y="136"/>
                  <a:pt x="81" y="153"/>
                </a:cubicBezTo>
                <a:cubicBezTo>
                  <a:pt x="62" y="170"/>
                  <a:pt x="40" y="194"/>
                  <a:pt x="27" y="217"/>
                </a:cubicBezTo>
                <a:cubicBezTo>
                  <a:pt x="14" y="240"/>
                  <a:pt x="4" y="273"/>
                  <a:pt x="0" y="288"/>
                </a:cubicBezTo>
                <a:lnTo>
                  <a:pt x="0" y="306"/>
                </a:lnTo>
                <a:lnTo>
                  <a:pt x="141" y="318"/>
                </a:lnTo>
                <a:lnTo>
                  <a:pt x="147" y="298"/>
                </a:lnTo>
                <a:cubicBezTo>
                  <a:pt x="153" y="287"/>
                  <a:pt x="161" y="265"/>
                  <a:pt x="177" y="252"/>
                </a:cubicBezTo>
                <a:cubicBezTo>
                  <a:pt x="193" y="239"/>
                  <a:pt x="223" y="226"/>
                  <a:pt x="243" y="221"/>
                </a:cubicBezTo>
                <a:cubicBezTo>
                  <a:pt x="263" y="216"/>
                  <a:pt x="285" y="222"/>
                  <a:pt x="295" y="223"/>
                </a:cubicBezTo>
                <a:lnTo>
                  <a:pt x="305" y="228"/>
                </a:lnTo>
                <a:lnTo>
                  <a:pt x="390" y="23"/>
                </a:lnTo>
                <a:lnTo>
                  <a:pt x="369" y="15"/>
                </a:lnTo>
                <a:cubicBezTo>
                  <a:pt x="347" y="11"/>
                  <a:pt x="292" y="0"/>
                  <a:pt x="255" y="0"/>
                </a:cubicBezTo>
                <a:cubicBezTo>
                  <a:pt x="218" y="0"/>
                  <a:pt x="169" y="9"/>
                  <a:pt x="147" y="14"/>
                </a:cubicBezTo>
                <a:lnTo>
                  <a:pt x="121" y="28"/>
                </a:lnTo>
                <a:close/>
              </a:path>
            </a:pathLst>
          </a:custGeom>
          <a:solidFill>
            <a:srgbClr val="FFFF99">
              <a:alpha val="7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69" name="Freeform 339"/>
          <p:cNvSpPr>
            <a:spLocks/>
          </p:cNvSpPr>
          <p:nvPr/>
        </p:nvSpPr>
        <p:spPr bwMode="auto">
          <a:xfrm>
            <a:off x="5918200" y="7373938"/>
            <a:ext cx="788988" cy="498475"/>
          </a:xfrm>
          <a:custGeom>
            <a:avLst/>
            <a:gdLst>
              <a:gd name="T0" fmla="*/ 2147483647 w 497"/>
              <a:gd name="T1" fmla="*/ 0 h 315"/>
              <a:gd name="T2" fmla="*/ 2147483647 w 497"/>
              <a:gd name="T3" fmla="*/ 2147483647 h 315"/>
              <a:gd name="T4" fmla="*/ 0 w 497"/>
              <a:gd name="T5" fmla="*/ 2147483647 h 315"/>
              <a:gd name="T6" fmla="*/ 2147483647 w 497"/>
              <a:gd name="T7" fmla="*/ 2147483647 h 315"/>
              <a:gd name="T8" fmla="*/ 2147483647 w 497"/>
              <a:gd name="T9" fmla="*/ 2147483647 h 315"/>
              <a:gd name="T10" fmla="*/ 2147483647 w 497"/>
              <a:gd name="T11" fmla="*/ 2147483647 h 315"/>
              <a:gd name="T12" fmla="*/ 2147483647 w 497"/>
              <a:gd name="T13" fmla="*/ 2147483647 h 315"/>
              <a:gd name="T14" fmla="*/ 2147483647 w 497"/>
              <a:gd name="T15" fmla="*/ 2147483647 h 315"/>
              <a:gd name="T16" fmla="*/ 2147483647 w 497"/>
              <a:gd name="T17" fmla="*/ 2147483647 h 315"/>
              <a:gd name="T18" fmla="*/ 2147483647 w 497"/>
              <a:gd name="T19" fmla="*/ 2147483647 h 315"/>
              <a:gd name="T20" fmla="*/ 2147483647 w 497"/>
              <a:gd name="T21" fmla="*/ 2147483647 h 315"/>
              <a:gd name="T22" fmla="*/ 2147483647 w 497"/>
              <a:gd name="T23" fmla="*/ 2147483647 h 315"/>
              <a:gd name="T24" fmla="*/ 2147483647 w 497"/>
              <a:gd name="T25" fmla="*/ 2147483647 h 315"/>
              <a:gd name="T26" fmla="*/ 2147483647 w 497"/>
              <a:gd name="T27" fmla="*/ 2147483647 h 315"/>
              <a:gd name="T28" fmla="*/ 2147483647 w 497"/>
              <a:gd name="T29" fmla="*/ 2147483647 h 315"/>
              <a:gd name="T30" fmla="*/ 2147483647 w 497"/>
              <a:gd name="T31" fmla="*/ 2147483647 h 315"/>
              <a:gd name="T32" fmla="*/ 2147483647 w 497"/>
              <a:gd name="T33" fmla="*/ 2147483647 h 315"/>
              <a:gd name="T34" fmla="*/ 2147483647 w 497"/>
              <a:gd name="T35" fmla="*/ 2147483647 h 315"/>
              <a:gd name="T36" fmla="*/ 2147483647 w 497"/>
              <a:gd name="T37" fmla="*/ 2147483647 h 315"/>
              <a:gd name="T38" fmla="*/ 2147483647 w 497"/>
              <a:gd name="T39" fmla="*/ 2147483647 h 315"/>
              <a:gd name="T40" fmla="*/ 2147483647 w 497"/>
              <a:gd name="T41" fmla="*/ 2147483647 h 315"/>
              <a:gd name="T42" fmla="*/ 2147483647 w 497"/>
              <a:gd name="T43" fmla="*/ 2147483647 h 315"/>
              <a:gd name="T44" fmla="*/ 2147483647 w 497"/>
              <a:gd name="T45" fmla="*/ 2147483647 h 315"/>
              <a:gd name="T46" fmla="*/ 2147483647 w 497"/>
              <a:gd name="T47" fmla="*/ 0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7"/>
              <a:gd name="T73" fmla="*/ 0 h 315"/>
              <a:gd name="T74" fmla="*/ 497 w 497"/>
              <a:gd name="T75" fmla="*/ 315 h 3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7" h="315">
                <a:moveTo>
                  <a:pt x="123" y="0"/>
                </a:moveTo>
                <a:cubicBezTo>
                  <a:pt x="81" y="0"/>
                  <a:pt x="41" y="19"/>
                  <a:pt x="21" y="24"/>
                </a:cubicBezTo>
                <a:lnTo>
                  <a:pt x="0" y="31"/>
                </a:lnTo>
                <a:lnTo>
                  <a:pt x="88" y="228"/>
                </a:lnTo>
                <a:lnTo>
                  <a:pt x="102" y="228"/>
                </a:lnTo>
                <a:cubicBezTo>
                  <a:pt x="111" y="226"/>
                  <a:pt x="131" y="218"/>
                  <a:pt x="145" y="217"/>
                </a:cubicBezTo>
                <a:cubicBezTo>
                  <a:pt x="159" y="216"/>
                  <a:pt x="169" y="215"/>
                  <a:pt x="184" y="222"/>
                </a:cubicBezTo>
                <a:cubicBezTo>
                  <a:pt x="199" y="229"/>
                  <a:pt x="224" y="243"/>
                  <a:pt x="238" y="258"/>
                </a:cubicBezTo>
                <a:cubicBezTo>
                  <a:pt x="252" y="273"/>
                  <a:pt x="253" y="307"/>
                  <a:pt x="267" y="315"/>
                </a:cubicBezTo>
                <a:lnTo>
                  <a:pt x="324" y="307"/>
                </a:lnTo>
                <a:cubicBezTo>
                  <a:pt x="331" y="299"/>
                  <a:pt x="320" y="283"/>
                  <a:pt x="312" y="267"/>
                </a:cubicBezTo>
                <a:cubicBezTo>
                  <a:pt x="304" y="251"/>
                  <a:pt x="287" y="228"/>
                  <a:pt x="273" y="211"/>
                </a:cubicBezTo>
                <a:cubicBezTo>
                  <a:pt x="259" y="194"/>
                  <a:pt x="228" y="185"/>
                  <a:pt x="225" y="166"/>
                </a:cubicBezTo>
                <a:lnTo>
                  <a:pt x="253" y="99"/>
                </a:lnTo>
                <a:lnTo>
                  <a:pt x="265" y="103"/>
                </a:lnTo>
                <a:cubicBezTo>
                  <a:pt x="278" y="112"/>
                  <a:pt x="312" y="132"/>
                  <a:pt x="333" y="154"/>
                </a:cubicBezTo>
                <a:cubicBezTo>
                  <a:pt x="354" y="176"/>
                  <a:pt x="377" y="213"/>
                  <a:pt x="390" y="235"/>
                </a:cubicBezTo>
                <a:cubicBezTo>
                  <a:pt x="403" y="257"/>
                  <a:pt x="407" y="277"/>
                  <a:pt x="411" y="288"/>
                </a:cubicBezTo>
                <a:lnTo>
                  <a:pt x="415" y="300"/>
                </a:lnTo>
                <a:lnTo>
                  <a:pt x="489" y="295"/>
                </a:lnTo>
                <a:cubicBezTo>
                  <a:pt x="497" y="280"/>
                  <a:pt x="482" y="244"/>
                  <a:pt x="465" y="211"/>
                </a:cubicBezTo>
                <a:cubicBezTo>
                  <a:pt x="448" y="178"/>
                  <a:pt x="422" y="128"/>
                  <a:pt x="390" y="97"/>
                </a:cubicBezTo>
                <a:cubicBezTo>
                  <a:pt x="358" y="66"/>
                  <a:pt x="317" y="40"/>
                  <a:pt x="273" y="24"/>
                </a:cubicBezTo>
                <a:cubicBezTo>
                  <a:pt x="229" y="8"/>
                  <a:pt x="165" y="0"/>
                  <a:pt x="123" y="0"/>
                </a:cubicBezTo>
                <a:close/>
              </a:path>
            </a:pathLst>
          </a:custGeom>
          <a:solidFill>
            <a:srgbClr val="FFFF99">
              <a:alpha val="7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70" name="Rectangle 340"/>
          <p:cNvSpPr>
            <a:spLocks noChangeArrowheads="1"/>
          </p:cNvSpPr>
          <p:nvPr/>
        </p:nvSpPr>
        <p:spPr bwMode="auto">
          <a:xfrm>
            <a:off x="2236788" y="7983538"/>
            <a:ext cx="1282700" cy="50165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99FF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b="1"/>
              <a:t>Sécurités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 b="1"/>
              <a:t>et de fiabilités</a:t>
            </a:r>
            <a:endParaRPr lang="fr-FR" altLang="fr-FR" sz="1400"/>
          </a:p>
        </p:txBody>
      </p:sp>
      <p:sp>
        <p:nvSpPr>
          <p:cNvPr id="18571" name="Rectangle 341"/>
          <p:cNvSpPr>
            <a:spLocks noChangeArrowheads="1"/>
          </p:cNvSpPr>
          <p:nvPr/>
        </p:nvSpPr>
        <p:spPr bwMode="auto">
          <a:xfrm>
            <a:off x="3949700" y="7996238"/>
            <a:ext cx="1308100" cy="5619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800" b="1"/>
              <a:t/>
            </a:r>
            <a:br>
              <a:rPr lang="fr-FR" altLang="fr-FR" sz="800" b="1"/>
            </a:br>
            <a:r>
              <a:rPr lang="fr-FR" altLang="fr-FR" sz="1400" b="1"/>
              <a:t>Convivialités </a:t>
            </a:r>
            <a:endParaRPr lang="fr-FR" altLang="fr-FR" sz="1400"/>
          </a:p>
        </p:txBody>
      </p:sp>
      <p:sp>
        <p:nvSpPr>
          <p:cNvPr id="18572" name="Rectangle 342"/>
          <p:cNvSpPr>
            <a:spLocks noChangeArrowheads="1"/>
          </p:cNvSpPr>
          <p:nvPr/>
        </p:nvSpPr>
        <p:spPr bwMode="auto">
          <a:xfrm>
            <a:off x="5487988" y="7993063"/>
            <a:ext cx="1290637" cy="56515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b="1"/>
              <a:t>Autonomies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 b="1"/>
              <a:t>et de risques</a:t>
            </a:r>
          </a:p>
        </p:txBody>
      </p:sp>
      <p:sp>
        <p:nvSpPr>
          <p:cNvPr id="18573" name="Text Box 344"/>
          <p:cNvSpPr txBox="1">
            <a:spLocks noChangeArrowheads="1"/>
          </p:cNvSpPr>
          <p:nvPr/>
        </p:nvSpPr>
        <p:spPr bwMode="auto">
          <a:xfrm>
            <a:off x="638175" y="8761413"/>
            <a:ext cx="59039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/>
              <a:t>Tous sont motivés pour travailler dans leurs </a:t>
            </a:r>
            <a:r>
              <a:rPr lang="fr-FR" altLang="fr-FR" sz="1800" b="1"/>
              <a:t>préférences</a:t>
            </a:r>
          </a:p>
          <a:p>
            <a:pPr algn="ctr">
              <a:spcBef>
                <a:spcPct val="50000"/>
              </a:spcBef>
            </a:pPr>
            <a:r>
              <a:rPr lang="fr-FR" altLang="fr-FR" sz="1800"/>
              <a:t>avec un</a:t>
            </a:r>
            <a:r>
              <a:rPr lang="fr-FR" altLang="fr-FR" sz="1800" b="1"/>
              <a:t> style </a:t>
            </a:r>
            <a:r>
              <a:rPr lang="fr-FR" altLang="fr-FR" sz="1800"/>
              <a:t>de management individualisé.</a:t>
            </a:r>
          </a:p>
        </p:txBody>
      </p:sp>
      <p:sp>
        <p:nvSpPr>
          <p:cNvPr id="18574" name="Rectangle 345"/>
          <p:cNvSpPr>
            <a:spLocks noChangeArrowheads="1"/>
          </p:cNvSpPr>
          <p:nvPr/>
        </p:nvSpPr>
        <p:spPr bwMode="auto">
          <a:xfrm>
            <a:off x="2154238" y="6624638"/>
            <a:ext cx="14398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800" b="1"/>
              <a:t/>
            </a:r>
            <a:br>
              <a:rPr lang="fr-FR" altLang="fr-FR" sz="800" b="1"/>
            </a:br>
            <a:r>
              <a:rPr lang="fr-FR" altLang="fr-FR" sz="1400" b="1"/>
              <a:t>Les </a:t>
            </a:r>
            <a:br>
              <a:rPr lang="fr-FR" altLang="fr-FR" sz="1400" b="1"/>
            </a:br>
            <a:r>
              <a:rPr lang="fr-FR" altLang="fr-FR" sz="1400" b="1"/>
              <a:t>organisateurs</a:t>
            </a:r>
          </a:p>
        </p:txBody>
      </p:sp>
      <p:sp>
        <p:nvSpPr>
          <p:cNvPr id="18575" name="Rectangle 346"/>
          <p:cNvSpPr>
            <a:spLocks noChangeArrowheads="1"/>
          </p:cNvSpPr>
          <p:nvPr/>
        </p:nvSpPr>
        <p:spPr bwMode="auto">
          <a:xfrm>
            <a:off x="3878263" y="6637338"/>
            <a:ext cx="14398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800" b="1"/>
              <a:t/>
            </a:r>
            <a:br>
              <a:rPr lang="fr-FR" altLang="fr-FR" sz="800" b="1"/>
            </a:br>
            <a:r>
              <a:rPr lang="fr-FR" altLang="fr-FR" sz="1400" b="1"/>
              <a:t>Les communicateurs</a:t>
            </a:r>
            <a:br>
              <a:rPr lang="fr-FR" altLang="fr-FR" sz="1400" b="1"/>
            </a:br>
            <a:endParaRPr lang="fr-FR" altLang="fr-FR" sz="1400" b="1"/>
          </a:p>
        </p:txBody>
      </p:sp>
      <p:sp>
        <p:nvSpPr>
          <p:cNvPr id="18576" name="Rectangle 9"/>
          <p:cNvSpPr>
            <a:spLocks noChangeArrowheads="1"/>
          </p:cNvSpPr>
          <p:nvPr/>
        </p:nvSpPr>
        <p:spPr bwMode="auto">
          <a:xfrm>
            <a:off x="585788" y="1376363"/>
            <a:ext cx="6326187" cy="8499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2"/>
          <p:cNvSpPr>
            <a:spLocks/>
          </p:cNvSpPr>
          <p:nvPr/>
        </p:nvSpPr>
        <p:spPr bwMode="auto">
          <a:xfrm>
            <a:off x="6226175" y="155098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58" name="Freeform 3"/>
          <p:cNvSpPr>
            <a:spLocks/>
          </p:cNvSpPr>
          <p:nvPr/>
        </p:nvSpPr>
        <p:spPr bwMode="auto">
          <a:xfrm>
            <a:off x="6532563" y="128270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59" name="Freeform 4"/>
          <p:cNvSpPr>
            <a:spLocks/>
          </p:cNvSpPr>
          <p:nvPr/>
        </p:nvSpPr>
        <p:spPr bwMode="auto">
          <a:xfrm>
            <a:off x="6527800" y="130810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0" name="Freeform 5"/>
          <p:cNvSpPr>
            <a:spLocks/>
          </p:cNvSpPr>
          <p:nvPr/>
        </p:nvSpPr>
        <p:spPr bwMode="auto">
          <a:xfrm>
            <a:off x="6524625" y="131127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1" name="Freeform 6"/>
          <p:cNvSpPr>
            <a:spLocks/>
          </p:cNvSpPr>
          <p:nvPr/>
        </p:nvSpPr>
        <p:spPr bwMode="auto">
          <a:xfrm>
            <a:off x="6499225" y="128270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2" name="Freeform 7"/>
          <p:cNvSpPr>
            <a:spLocks/>
          </p:cNvSpPr>
          <p:nvPr/>
        </p:nvSpPr>
        <p:spPr bwMode="auto">
          <a:xfrm>
            <a:off x="6499225" y="129540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71500" y="134143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N°05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Les styles de management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74675" y="3617913"/>
            <a:ext cx="6321425" cy="3568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1311275" y="4935538"/>
            <a:ext cx="4641850" cy="45148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66" name="Freeform 12"/>
          <p:cNvSpPr>
            <a:spLocks/>
          </p:cNvSpPr>
          <p:nvPr/>
        </p:nvSpPr>
        <p:spPr bwMode="auto">
          <a:xfrm>
            <a:off x="1735138" y="5683250"/>
            <a:ext cx="3030537" cy="1495425"/>
          </a:xfrm>
          <a:custGeom>
            <a:avLst/>
            <a:gdLst>
              <a:gd name="T0" fmla="*/ 2147483647 w 3700"/>
              <a:gd name="T1" fmla="*/ 2147483647 h 1852"/>
              <a:gd name="T2" fmla="*/ 2147483647 w 3700"/>
              <a:gd name="T3" fmla="*/ 2147483647 h 1852"/>
              <a:gd name="T4" fmla="*/ 2147483647 w 3700"/>
              <a:gd name="T5" fmla="*/ 2147483647 h 1852"/>
              <a:gd name="T6" fmla="*/ 2147483647 w 3700"/>
              <a:gd name="T7" fmla="*/ 2147483647 h 1852"/>
              <a:gd name="T8" fmla="*/ 2147483647 w 3700"/>
              <a:gd name="T9" fmla="*/ 2147483647 h 1852"/>
              <a:gd name="T10" fmla="*/ 2147483647 w 3700"/>
              <a:gd name="T11" fmla="*/ 2147483647 h 1852"/>
              <a:gd name="T12" fmla="*/ 2147483647 w 3700"/>
              <a:gd name="T13" fmla="*/ 2147483647 h 1852"/>
              <a:gd name="T14" fmla="*/ 2147483647 w 3700"/>
              <a:gd name="T15" fmla="*/ 2147483647 h 1852"/>
              <a:gd name="T16" fmla="*/ 2147483647 w 3700"/>
              <a:gd name="T17" fmla="*/ 2147483647 h 1852"/>
              <a:gd name="T18" fmla="*/ 2147483647 w 3700"/>
              <a:gd name="T19" fmla="*/ 2147483647 h 1852"/>
              <a:gd name="T20" fmla="*/ 2147483647 w 3700"/>
              <a:gd name="T21" fmla="*/ 2147483647 h 1852"/>
              <a:gd name="T22" fmla="*/ 2147483647 w 3700"/>
              <a:gd name="T23" fmla="*/ 2147483647 h 1852"/>
              <a:gd name="T24" fmla="*/ 2147483647 w 3700"/>
              <a:gd name="T25" fmla="*/ 2147483647 h 1852"/>
              <a:gd name="T26" fmla="*/ 2147483647 w 3700"/>
              <a:gd name="T27" fmla="*/ 2147483647 h 1852"/>
              <a:gd name="T28" fmla="*/ 2147483647 w 3700"/>
              <a:gd name="T29" fmla="*/ 2147483647 h 1852"/>
              <a:gd name="T30" fmla="*/ 2147483647 w 3700"/>
              <a:gd name="T31" fmla="*/ 2147483647 h 1852"/>
              <a:gd name="T32" fmla="*/ 2147483647 w 3700"/>
              <a:gd name="T33" fmla="*/ 2147483647 h 1852"/>
              <a:gd name="T34" fmla="*/ 2147483647 w 3700"/>
              <a:gd name="T35" fmla="*/ 2105959155 h 1852"/>
              <a:gd name="T36" fmla="*/ 2147483647 w 3700"/>
              <a:gd name="T37" fmla="*/ 2105959155 h 1852"/>
              <a:gd name="T38" fmla="*/ 2147483647 w 3700"/>
              <a:gd name="T39" fmla="*/ 2147483647 h 1852"/>
              <a:gd name="T40" fmla="*/ 2147483647 w 3700"/>
              <a:gd name="T41" fmla="*/ 2147483647 h 1852"/>
              <a:gd name="T42" fmla="*/ 2147483647 w 3700"/>
              <a:gd name="T43" fmla="*/ 2147483647 h 1852"/>
              <a:gd name="T44" fmla="*/ 2147483647 w 3700"/>
              <a:gd name="T45" fmla="*/ 2147483647 h 1852"/>
              <a:gd name="T46" fmla="*/ 2147483647 w 3700"/>
              <a:gd name="T47" fmla="*/ 2147483647 h 1852"/>
              <a:gd name="T48" fmla="*/ 2147483647 w 3700"/>
              <a:gd name="T49" fmla="*/ 2147483647 h 1852"/>
              <a:gd name="T50" fmla="*/ 2147483647 w 3700"/>
              <a:gd name="T51" fmla="*/ 2147483647 h 1852"/>
              <a:gd name="T52" fmla="*/ 2147483647 w 3700"/>
              <a:gd name="T53" fmla="*/ 2147483647 h 1852"/>
              <a:gd name="T54" fmla="*/ 2147483647 w 3700"/>
              <a:gd name="T55" fmla="*/ 2147483647 h 1852"/>
              <a:gd name="T56" fmla="*/ 2147483647 w 3700"/>
              <a:gd name="T57" fmla="*/ 2147483647 h 1852"/>
              <a:gd name="T58" fmla="*/ 2147483647 w 3700"/>
              <a:gd name="T59" fmla="*/ 2147483647 h 1852"/>
              <a:gd name="T60" fmla="*/ 2147483647 w 3700"/>
              <a:gd name="T61" fmla="*/ 2147483647 h 1852"/>
              <a:gd name="T62" fmla="*/ 2147483647 w 3700"/>
              <a:gd name="T63" fmla="*/ 2147483647 h 1852"/>
              <a:gd name="T64" fmla="*/ 2147483647 w 3700"/>
              <a:gd name="T65" fmla="*/ 2147483647 h 1852"/>
              <a:gd name="T66" fmla="*/ 2147483647 w 3700"/>
              <a:gd name="T67" fmla="*/ 2147483647 h 1852"/>
              <a:gd name="T68" fmla="*/ 2147483647 w 3700"/>
              <a:gd name="T69" fmla="*/ 2147483647 h 1852"/>
              <a:gd name="T70" fmla="*/ 2147483647 w 3700"/>
              <a:gd name="T71" fmla="*/ 2147483647 h 1852"/>
              <a:gd name="T72" fmla="*/ 2147483647 w 3700"/>
              <a:gd name="T73" fmla="*/ 2147483647 h 1852"/>
              <a:gd name="T74" fmla="*/ 2147483647 w 3700"/>
              <a:gd name="T75" fmla="*/ 2147483647 h 1852"/>
              <a:gd name="T76" fmla="*/ 2147483647 w 3700"/>
              <a:gd name="T77" fmla="*/ 2147483647 h 1852"/>
              <a:gd name="T78" fmla="*/ 2147483647 w 3700"/>
              <a:gd name="T79" fmla="*/ 2147483647 h 18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00"/>
              <a:gd name="T121" fmla="*/ 0 h 1852"/>
              <a:gd name="T122" fmla="*/ 3700 w 3700"/>
              <a:gd name="T123" fmla="*/ 1852 h 18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00" h="1852">
                <a:moveTo>
                  <a:pt x="0" y="1852"/>
                </a:moveTo>
                <a:lnTo>
                  <a:pt x="4" y="1740"/>
                </a:lnTo>
                <a:lnTo>
                  <a:pt x="12" y="1632"/>
                </a:lnTo>
                <a:lnTo>
                  <a:pt x="32" y="1500"/>
                </a:lnTo>
                <a:lnTo>
                  <a:pt x="56" y="1386"/>
                </a:lnTo>
                <a:lnTo>
                  <a:pt x="94" y="1264"/>
                </a:lnTo>
                <a:lnTo>
                  <a:pt x="128" y="1168"/>
                </a:lnTo>
                <a:lnTo>
                  <a:pt x="154" y="1092"/>
                </a:lnTo>
                <a:lnTo>
                  <a:pt x="192" y="1008"/>
                </a:lnTo>
                <a:lnTo>
                  <a:pt x="232" y="924"/>
                </a:lnTo>
                <a:lnTo>
                  <a:pt x="262" y="866"/>
                </a:lnTo>
                <a:lnTo>
                  <a:pt x="314" y="784"/>
                </a:lnTo>
                <a:lnTo>
                  <a:pt x="360" y="720"/>
                </a:lnTo>
                <a:lnTo>
                  <a:pt x="408" y="660"/>
                </a:lnTo>
                <a:lnTo>
                  <a:pt x="456" y="600"/>
                </a:lnTo>
                <a:lnTo>
                  <a:pt x="492" y="564"/>
                </a:lnTo>
                <a:lnTo>
                  <a:pt x="524" y="528"/>
                </a:lnTo>
                <a:lnTo>
                  <a:pt x="572" y="484"/>
                </a:lnTo>
                <a:lnTo>
                  <a:pt x="624" y="444"/>
                </a:lnTo>
                <a:lnTo>
                  <a:pt x="698" y="384"/>
                </a:lnTo>
                <a:lnTo>
                  <a:pt x="744" y="352"/>
                </a:lnTo>
                <a:lnTo>
                  <a:pt x="796" y="316"/>
                </a:lnTo>
                <a:lnTo>
                  <a:pt x="844" y="284"/>
                </a:lnTo>
                <a:lnTo>
                  <a:pt x="928" y="236"/>
                </a:lnTo>
                <a:lnTo>
                  <a:pt x="988" y="204"/>
                </a:lnTo>
                <a:lnTo>
                  <a:pt x="1064" y="172"/>
                </a:lnTo>
                <a:lnTo>
                  <a:pt x="1144" y="140"/>
                </a:lnTo>
                <a:lnTo>
                  <a:pt x="1224" y="108"/>
                </a:lnTo>
                <a:lnTo>
                  <a:pt x="1304" y="82"/>
                </a:lnTo>
                <a:lnTo>
                  <a:pt x="1364" y="68"/>
                </a:lnTo>
                <a:lnTo>
                  <a:pt x="1450" y="48"/>
                </a:lnTo>
                <a:lnTo>
                  <a:pt x="1504" y="36"/>
                </a:lnTo>
                <a:lnTo>
                  <a:pt x="1574" y="22"/>
                </a:lnTo>
                <a:lnTo>
                  <a:pt x="1628" y="16"/>
                </a:lnTo>
                <a:lnTo>
                  <a:pt x="1702" y="8"/>
                </a:lnTo>
                <a:lnTo>
                  <a:pt x="1768" y="4"/>
                </a:lnTo>
                <a:lnTo>
                  <a:pt x="1856" y="0"/>
                </a:lnTo>
                <a:lnTo>
                  <a:pt x="1932" y="4"/>
                </a:lnTo>
                <a:lnTo>
                  <a:pt x="2024" y="8"/>
                </a:lnTo>
                <a:lnTo>
                  <a:pt x="2132" y="24"/>
                </a:lnTo>
                <a:lnTo>
                  <a:pt x="2212" y="38"/>
                </a:lnTo>
                <a:lnTo>
                  <a:pt x="2308" y="56"/>
                </a:lnTo>
                <a:lnTo>
                  <a:pt x="2432" y="92"/>
                </a:lnTo>
                <a:lnTo>
                  <a:pt x="2472" y="104"/>
                </a:lnTo>
                <a:lnTo>
                  <a:pt x="2532" y="124"/>
                </a:lnTo>
                <a:lnTo>
                  <a:pt x="2592" y="144"/>
                </a:lnTo>
                <a:lnTo>
                  <a:pt x="2648" y="168"/>
                </a:lnTo>
                <a:lnTo>
                  <a:pt x="2688" y="188"/>
                </a:lnTo>
                <a:lnTo>
                  <a:pt x="2748" y="220"/>
                </a:lnTo>
                <a:lnTo>
                  <a:pt x="2796" y="246"/>
                </a:lnTo>
                <a:lnTo>
                  <a:pt x="2860" y="284"/>
                </a:lnTo>
                <a:lnTo>
                  <a:pt x="2928" y="324"/>
                </a:lnTo>
                <a:lnTo>
                  <a:pt x="2984" y="364"/>
                </a:lnTo>
                <a:lnTo>
                  <a:pt x="3036" y="400"/>
                </a:lnTo>
                <a:lnTo>
                  <a:pt x="3076" y="432"/>
                </a:lnTo>
                <a:lnTo>
                  <a:pt x="3104" y="456"/>
                </a:lnTo>
                <a:lnTo>
                  <a:pt x="3160" y="504"/>
                </a:lnTo>
                <a:lnTo>
                  <a:pt x="3188" y="532"/>
                </a:lnTo>
                <a:lnTo>
                  <a:pt x="3224" y="576"/>
                </a:lnTo>
                <a:lnTo>
                  <a:pt x="3268" y="632"/>
                </a:lnTo>
                <a:lnTo>
                  <a:pt x="3324" y="704"/>
                </a:lnTo>
                <a:lnTo>
                  <a:pt x="3356" y="744"/>
                </a:lnTo>
                <a:lnTo>
                  <a:pt x="3392" y="804"/>
                </a:lnTo>
                <a:lnTo>
                  <a:pt x="3460" y="910"/>
                </a:lnTo>
                <a:lnTo>
                  <a:pt x="3488" y="964"/>
                </a:lnTo>
                <a:lnTo>
                  <a:pt x="3514" y="1020"/>
                </a:lnTo>
                <a:lnTo>
                  <a:pt x="3536" y="1064"/>
                </a:lnTo>
                <a:lnTo>
                  <a:pt x="3556" y="1120"/>
                </a:lnTo>
                <a:lnTo>
                  <a:pt x="3576" y="1168"/>
                </a:lnTo>
                <a:lnTo>
                  <a:pt x="3596" y="1216"/>
                </a:lnTo>
                <a:lnTo>
                  <a:pt x="3626" y="1310"/>
                </a:lnTo>
                <a:lnTo>
                  <a:pt x="3640" y="1364"/>
                </a:lnTo>
                <a:lnTo>
                  <a:pt x="3656" y="1426"/>
                </a:lnTo>
                <a:lnTo>
                  <a:pt x="3668" y="1480"/>
                </a:lnTo>
                <a:lnTo>
                  <a:pt x="3682" y="1556"/>
                </a:lnTo>
                <a:lnTo>
                  <a:pt x="3688" y="1616"/>
                </a:lnTo>
                <a:lnTo>
                  <a:pt x="3698" y="1688"/>
                </a:lnTo>
                <a:lnTo>
                  <a:pt x="3700" y="1748"/>
                </a:lnTo>
                <a:lnTo>
                  <a:pt x="3700" y="1812"/>
                </a:lnTo>
                <a:lnTo>
                  <a:pt x="3700" y="1852"/>
                </a:ln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1428750" y="5046663"/>
            <a:ext cx="4408488" cy="429101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68" name="Oval 14"/>
          <p:cNvSpPr>
            <a:spLocks noChangeArrowheads="1"/>
          </p:cNvSpPr>
          <p:nvPr/>
        </p:nvSpPr>
        <p:spPr bwMode="auto">
          <a:xfrm>
            <a:off x="1543050" y="5162550"/>
            <a:ext cx="4176713" cy="4062413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69" name="Oval 15"/>
          <p:cNvSpPr>
            <a:spLocks noChangeArrowheads="1"/>
          </p:cNvSpPr>
          <p:nvPr/>
        </p:nvSpPr>
        <p:spPr bwMode="auto">
          <a:xfrm>
            <a:off x="1658938" y="5275263"/>
            <a:ext cx="3943350" cy="383698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0" name="Oval 16"/>
          <p:cNvSpPr>
            <a:spLocks noChangeArrowheads="1"/>
          </p:cNvSpPr>
          <p:nvPr/>
        </p:nvSpPr>
        <p:spPr bwMode="auto">
          <a:xfrm>
            <a:off x="1778000" y="5387975"/>
            <a:ext cx="3711575" cy="36115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1" name="Oval 17"/>
          <p:cNvSpPr>
            <a:spLocks noChangeArrowheads="1"/>
          </p:cNvSpPr>
          <p:nvPr/>
        </p:nvSpPr>
        <p:spPr bwMode="auto">
          <a:xfrm>
            <a:off x="1893888" y="5500688"/>
            <a:ext cx="3482975" cy="3384550"/>
          </a:xfrm>
          <a:prstGeom prst="ellipse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2" name="Oval 18"/>
          <p:cNvSpPr>
            <a:spLocks noChangeArrowheads="1"/>
          </p:cNvSpPr>
          <p:nvPr/>
        </p:nvSpPr>
        <p:spPr bwMode="auto">
          <a:xfrm>
            <a:off x="1963738" y="5568950"/>
            <a:ext cx="3340100" cy="32496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3" name="Oval 19"/>
          <p:cNvSpPr>
            <a:spLocks noChangeArrowheads="1"/>
          </p:cNvSpPr>
          <p:nvPr/>
        </p:nvSpPr>
        <p:spPr bwMode="auto">
          <a:xfrm>
            <a:off x="2079625" y="5681663"/>
            <a:ext cx="3109913" cy="3024187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4" name="Oval 20"/>
          <p:cNvSpPr>
            <a:spLocks noChangeArrowheads="1"/>
          </p:cNvSpPr>
          <p:nvPr/>
        </p:nvSpPr>
        <p:spPr bwMode="auto">
          <a:xfrm>
            <a:off x="2193925" y="5794375"/>
            <a:ext cx="2878138" cy="280035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5" name="Oval 21"/>
          <p:cNvSpPr>
            <a:spLocks noChangeArrowheads="1"/>
          </p:cNvSpPr>
          <p:nvPr/>
        </p:nvSpPr>
        <p:spPr bwMode="auto">
          <a:xfrm>
            <a:off x="2308225" y="5907088"/>
            <a:ext cx="2644775" cy="2574925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6" name="Oval 22"/>
          <p:cNvSpPr>
            <a:spLocks noChangeArrowheads="1"/>
          </p:cNvSpPr>
          <p:nvPr/>
        </p:nvSpPr>
        <p:spPr bwMode="auto">
          <a:xfrm>
            <a:off x="2425700" y="6021388"/>
            <a:ext cx="2413000" cy="23479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7" name="Oval 23"/>
          <p:cNvSpPr>
            <a:spLocks noChangeArrowheads="1"/>
          </p:cNvSpPr>
          <p:nvPr/>
        </p:nvSpPr>
        <p:spPr bwMode="auto">
          <a:xfrm>
            <a:off x="2497138" y="6086475"/>
            <a:ext cx="2273300" cy="22129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8" name="Oval 24"/>
          <p:cNvSpPr>
            <a:spLocks noChangeArrowheads="1"/>
          </p:cNvSpPr>
          <p:nvPr/>
        </p:nvSpPr>
        <p:spPr bwMode="auto">
          <a:xfrm>
            <a:off x="2613025" y="6200775"/>
            <a:ext cx="2041525" cy="198755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79" name="Oval 25"/>
          <p:cNvSpPr>
            <a:spLocks noChangeArrowheads="1"/>
          </p:cNvSpPr>
          <p:nvPr/>
        </p:nvSpPr>
        <p:spPr bwMode="auto">
          <a:xfrm>
            <a:off x="2727325" y="6313488"/>
            <a:ext cx="1811338" cy="1762125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80" name="Oval 26"/>
          <p:cNvSpPr>
            <a:spLocks noChangeArrowheads="1"/>
          </p:cNvSpPr>
          <p:nvPr/>
        </p:nvSpPr>
        <p:spPr bwMode="auto">
          <a:xfrm>
            <a:off x="2844800" y="6426200"/>
            <a:ext cx="1576388" cy="1535113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81" name="Line 27"/>
          <p:cNvSpPr>
            <a:spLocks noChangeShapeType="1"/>
          </p:cNvSpPr>
          <p:nvPr/>
        </p:nvSpPr>
        <p:spPr bwMode="auto">
          <a:xfrm>
            <a:off x="3633788" y="4738688"/>
            <a:ext cx="0" cy="271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2" name="Line 28"/>
          <p:cNvSpPr>
            <a:spLocks noChangeShapeType="1"/>
          </p:cNvSpPr>
          <p:nvPr/>
        </p:nvSpPr>
        <p:spPr bwMode="auto">
          <a:xfrm rot="-2684117">
            <a:off x="2781300" y="5106988"/>
            <a:ext cx="0" cy="2446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3" name="Line 29"/>
          <p:cNvSpPr>
            <a:spLocks noChangeShapeType="1"/>
          </p:cNvSpPr>
          <p:nvPr/>
        </p:nvSpPr>
        <p:spPr bwMode="auto">
          <a:xfrm rot="2715883">
            <a:off x="4496594" y="5112544"/>
            <a:ext cx="0" cy="24463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4" name="Line 30"/>
          <p:cNvSpPr>
            <a:spLocks noChangeShapeType="1"/>
          </p:cNvSpPr>
          <p:nvPr/>
        </p:nvSpPr>
        <p:spPr bwMode="auto">
          <a:xfrm rot="17516677" flipH="1">
            <a:off x="2508250" y="5519738"/>
            <a:ext cx="0" cy="2444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5" name="Line 31"/>
          <p:cNvSpPr>
            <a:spLocks noChangeShapeType="1"/>
          </p:cNvSpPr>
          <p:nvPr/>
        </p:nvSpPr>
        <p:spPr bwMode="auto">
          <a:xfrm rot="-1316677">
            <a:off x="3178175" y="4840288"/>
            <a:ext cx="0" cy="2446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6" name="Line 32"/>
          <p:cNvSpPr>
            <a:spLocks noChangeShapeType="1"/>
          </p:cNvSpPr>
          <p:nvPr/>
        </p:nvSpPr>
        <p:spPr bwMode="auto">
          <a:xfrm rot="1316677" flipH="1">
            <a:off x="4092575" y="4837113"/>
            <a:ext cx="0" cy="2446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7" name="Line 33"/>
          <p:cNvSpPr>
            <a:spLocks noChangeShapeType="1"/>
          </p:cNvSpPr>
          <p:nvPr/>
        </p:nvSpPr>
        <p:spPr bwMode="auto">
          <a:xfrm rot="4083323">
            <a:off x="4763294" y="5514181"/>
            <a:ext cx="0" cy="24463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488" name="Text Box 34"/>
          <p:cNvSpPr txBox="1">
            <a:spLocks noChangeArrowheads="1"/>
          </p:cNvSpPr>
          <p:nvPr/>
        </p:nvSpPr>
        <p:spPr bwMode="auto">
          <a:xfrm>
            <a:off x="3449638" y="4403725"/>
            <a:ext cx="109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0%</a:t>
            </a:r>
          </a:p>
        </p:txBody>
      </p:sp>
      <p:sp>
        <p:nvSpPr>
          <p:cNvPr id="19489" name="Text Box 35"/>
          <p:cNvSpPr txBox="1">
            <a:spLocks noChangeArrowheads="1"/>
          </p:cNvSpPr>
          <p:nvPr/>
        </p:nvSpPr>
        <p:spPr bwMode="auto">
          <a:xfrm>
            <a:off x="2373313" y="4548188"/>
            <a:ext cx="98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25%</a:t>
            </a:r>
          </a:p>
        </p:txBody>
      </p:sp>
      <p:sp>
        <p:nvSpPr>
          <p:cNvPr id="19490" name="Text Box 36"/>
          <p:cNvSpPr txBox="1">
            <a:spLocks noChangeArrowheads="1"/>
          </p:cNvSpPr>
          <p:nvPr/>
        </p:nvSpPr>
        <p:spPr bwMode="auto">
          <a:xfrm>
            <a:off x="4454525" y="4587875"/>
            <a:ext cx="987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25%</a:t>
            </a:r>
          </a:p>
        </p:txBody>
      </p:sp>
      <p:sp>
        <p:nvSpPr>
          <p:cNvPr id="19491" name="Text Box 37"/>
          <p:cNvSpPr txBox="1">
            <a:spLocks noChangeArrowheads="1"/>
          </p:cNvSpPr>
          <p:nvPr/>
        </p:nvSpPr>
        <p:spPr bwMode="auto">
          <a:xfrm>
            <a:off x="5373688" y="5259388"/>
            <a:ext cx="98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50%</a:t>
            </a:r>
          </a:p>
        </p:txBody>
      </p:sp>
      <p:sp>
        <p:nvSpPr>
          <p:cNvPr id="19492" name="Text Box 38"/>
          <p:cNvSpPr txBox="1">
            <a:spLocks noChangeArrowheads="1"/>
          </p:cNvSpPr>
          <p:nvPr/>
        </p:nvSpPr>
        <p:spPr bwMode="auto">
          <a:xfrm>
            <a:off x="1389063" y="5259388"/>
            <a:ext cx="98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50%</a:t>
            </a:r>
          </a:p>
        </p:txBody>
      </p:sp>
      <p:sp>
        <p:nvSpPr>
          <p:cNvPr id="19493" name="Text Box 39"/>
          <p:cNvSpPr txBox="1">
            <a:spLocks noChangeArrowheads="1"/>
          </p:cNvSpPr>
          <p:nvPr/>
        </p:nvSpPr>
        <p:spPr bwMode="auto">
          <a:xfrm>
            <a:off x="901700" y="6100763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75%</a:t>
            </a:r>
          </a:p>
        </p:txBody>
      </p:sp>
      <p:sp>
        <p:nvSpPr>
          <p:cNvPr id="19494" name="Text Box 40"/>
          <p:cNvSpPr txBox="1">
            <a:spLocks noChangeArrowheads="1"/>
          </p:cNvSpPr>
          <p:nvPr/>
        </p:nvSpPr>
        <p:spPr bwMode="auto">
          <a:xfrm>
            <a:off x="5903913" y="6097588"/>
            <a:ext cx="98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75%</a:t>
            </a:r>
          </a:p>
        </p:txBody>
      </p:sp>
      <p:sp>
        <p:nvSpPr>
          <p:cNvPr id="19495" name="Oval 41"/>
          <p:cNvSpPr>
            <a:spLocks noChangeArrowheads="1"/>
          </p:cNvSpPr>
          <p:nvPr/>
        </p:nvSpPr>
        <p:spPr bwMode="auto">
          <a:xfrm>
            <a:off x="2959100" y="6534150"/>
            <a:ext cx="1346200" cy="1309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96" name="Oval 42"/>
          <p:cNvSpPr>
            <a:spLocks noChangeArrowheads="1"/>
          </p:cNvSpPr>
          <p:nvPr/>
        </p:nvSpPr>
        <p:spPr bwMode="auto">
          <a:xfrm>
            <a:off x="2503488" y="6080125"/>
            <a:ext cx="2273300" cy="2212975"/>
          </a:xfrm>
          <a:prstGeom prst="ellipse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97" name="Rectangle 43"/>
          <p:cNvSpPr>
            <a:spLocks noChangeArrowheads="1"/>
          </p:cNvSpPr>
          <p:nvPr/>
        </p:nvSpPr>
        <p:spPr bwMode="auto">
          <a:xfrm>
            <a:off x="568325" y="7196138"/>
            <a:ext cx="6330950" cy="2266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498" name="Text Box 44"/>
          <p:cNvSpPr txBox="1">
            <a:spLocks noChangeArrowheads="1"/>
          </p:cNvSpPr>
          <p:nvPr/>
        </p:nvSpPr>
        <p:spPr bwMode="auto">
          <a:xfrm>
            <a:off x="801688" y="7024688"/>
            <a:ext cx="6904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100%                                                                                                          100%</a:t>
            </a:r>
          </a:p>
        </p:txBody>
      </p:sp>
      <p:sp>
        <p:nvSpPr>
          <p:cNvPr id="19499" name="Line 45"/>
          <p:cNvSpPr>
            <a:spLocks noChangeShapeType="1"/>
          </p:cNvSpPr>
          <p:nvPr/>
        </p:nvSpPr>
        <p:spPr bwMode="auto">
          <a:xfrm rot="-5400000">
            <a:off x="3645694" y="4869656"/>
            <a:ext cx="0" cy="464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500" name="Rectangle 46"/>
          <p:cNvSpPr>
            <a:spLocks noChangeArrowheads="1"/>
          </p:cNvSpPr>
          <p:nvPr/>
        </p:nvSpPr>
        <p:spPr bwMode="auto">
          <a:xfrm>
            <a:off x="363538" y="3117850"/>
            <a:ext cx="67611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800" b="1">
                <a:solidFill>
                  <a:srgbClr val="003399"/>
                </a:solidFill>
                <a:latin typeface="Arial" panose="020B0604020202020204" pitchFamily="34" charset="0"/>
              </a:rPr>
              <a:t>Déléguer en fonction du profil </a:t>
            </a:r>
          </a:p>
          <a:p>
            <a:pPr lvl="1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800" b="1">
                <a:solidFill>
                  <a:srgbClr val="003399"/>
                </a:solidFill>
                <a:latin typeface="Arial" panose="020B0604020202020204" pitchFamily="34" charset="0"/>
              </a:rPr>
              <a:t>de la personne concernée</a:t>
            </a:r>
            <a:br>
              <a:rPr lang="fr-FR" altLang="fr-FR" sz="1800" b="1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fr-FR" altLang="fr-FR" sz="1800" b="1">
                <a:solidFill>
                  <a:srgbClr val="003399"/>
                </a:solidFill>
                <a:latin typeface="Arial" panose="020B0604020202020204" pitchFamily="34" charset="0"/>
              </a:rPr>
              <a:t>   </a:t>
            </a:r>
          </a:p>
        </p:txBody>
      </p:sp>
      <p:grpSp>
        <p:nvGrpSpPr>
          <p:cNvPr id="19501" name="Group 47"/>
          <p:cNvGrpSpPr>
            <a:grpSpLocks/>
          </p:cNvGrpSpPr>
          <p:nvPr/>
        </p:nvGrpSpPr>
        <p:grpSpPr bwMode="auto">
          <a:xfrm>
            <a:off x="669925" y="8096250"/>
            <a:ext cx="1258888" cy="1452563"/>
            <a:chOff x="216" y="3439"/>
            <a:chExt cx="793" cy="915"/>
          </a:xfrm>
        </p:grpSpPr>
        <p:sp>
          <p:nvSpPr>
            <p:cNvPr id="19597" name="Rectangle 48"/>
            <p:cNvSpPr>
              <a:spLocks noChangeArrowheads="1"/>
            </p:cNvSpPr>
            <p:nvPr/>
          </p:nvSpPr>
          <p:spPr bwMode="auto">
            <a:xfrm>
              <a:off x="225" y="3439"/>
              <a:ext cx="778" cy="50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98" name="Oval 49"/>
            <p:cNvSpPr>
              <a:spLocks noChangeArrowheads="1"/>
            </p:cNvSpPr>
            <p:nvPr/>
          </p:nvSpPr>
          <p:spPr bwMode="auto">
            <a:xfrm>
              <a:off x="252" y="3548"/>
              <a:ext cx="732" cy="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99" name="Freeform 50"/>
            <p:cNvSpPr>
              <a:spLocks/>
            </p:cNvSpPr>
            <p:nvPr/>
          </p:nvSpPr>
          <p:spPr bwMode="auto">
            <a:xfrm>
              <a:off x="319" y="3666"/>
              <a:ext cx="478" cy="236"/>
            </a:xfrm>
            <a:custGeom>
              <a:avLst/>
              <a:gdLst>
                <a:gd name="T0" fmla="*/ 0 w 3700"/>
                <a:gd name="T1" fmla="*/ 4 h 1852"/>
                <a:gd name="T2" fmla="*/ 0 w 3700"/>
                <a:gd name="T3" fmla="*/ 3 h 1852"/>
                <a:gd name="T4" fmla="*/ 0 w 3700"/>
                <a:gd name="T5" fmla="*/ 3 h 1852"/>
                <a:gd name="T6" fmla="*/ 0 w 3700"/>
                <a:gd name="T7" fmla="*/ 2 h 1852"/>
                <a:gd name="T8" fmla="*/ 1 w 3700"/>
                <a:gd name="T9" fmla="*/ 2 h 1852"/>
                <a:gd name="T10" fmla="*/ 1 w 3700"/>
                <a:gd name="T11" fmla="*/ 2 h 1852"/>
                <a:gd name="T12" fmla="*/ 1 w 3700"/>
                <a:gd name="T13" fmla="*/ 1 h 1852"/>
                <a:gd name="T14" fmla="*/ 1 w 3700"/>
                <a:gd name="T15" fmla="*/ 1 h 1852"/>
                <a:gd name="T16" fmla="*/ 1 w 3700"/>
                <a:gd name="T17" fmla="*/ 1 h 1852"/>
                <a:gd name="T18" fmla="*/ 2 w 3700"/>
                <a:gd name="T19" fmla="*/ 1 h 1852"/>
                <a:gd name="T20" fmla="*/ 2 w 3700"/>
                <a:gd name="T21" fmla="*/ 1 h 1852"/>
                <a:gd name="T22" fmla="*/ 2 w 3700"/>
                <a:gd name="T23" fmla="*/ 1 h 1852"/>
                <a:gd name="T24" fmla="*/ 2 w 3700"/>
                <a:gd name="T25" fmla="*/ 0 h 1852"/>
                <a:gd name="T26" fmla="*/ 3 w 3700"/>
                <a:gd name="T27" fmla="*/ 0 h 1852"/>
                <a:gd name="T28" fmla="*/ 3 w 3700"/>
                <a:gd name="T29" fmla="*/ 0 h 1852"/>
                <a:gd name="T30" fmla="*/ 3 w 3700"/>
                <a:gd name="T31" fmla="*/ 0 h 1852"/>
                <a:gd name="T32" fmla="*/ 3 w 3700"/>
                <a:gd name="T33" fmla="*/ 0 h 1852"/>
                <a:gd name="T34" fmla="*/ 4 w 3700"/>
                <a:gd name="T35" fmla="*/ 0 h 1852"/>
                <a:gd name="T36" fmla="*/ 4 w 3700"/>
                <a:gd name="T37" fmla="*/ 0 h 1852"/>
                <a:gd name="T38" fmla="*/ 5 w 3700"/>
                <a:gd name="T39" fmla="*/ 0 h 1852"/>
                <a:gd name="T40" fmla="*/ 5 w 3700"/>
                <a:gd name="T41" fmla="*/ 0 h 1852"/>
                <a:gd name="T42" fmla="*/ 5 w 3700"/>
                <a:gd name="T43" fmla="*/ 0 h 1852"/>
                <a:gd name="T44" fmla="*/ 6 w 3700"/>
                <a:gd name="T45" fmla="*/ 0 h 1852"/>
                <a:gd name="T46" fmla="*/ 6 w 3700"/>
                <a:gd name="T47" fmla="*/ 0 h 1852"/>
                <a:gd name="T48" fmla="*/ 6 w 3700"/>
                <a:gd name="T49" fmla="*/ 1 h 1852"/>
                <a:gd name="T50" fmla="*/ 6 w 3700"/>
                <a:gd name="T51" fmla="*/ 1 h 1852"/>
                <a:gd name="T52" fmla="*/ 7 w 3700"/>
                <a:gd name="T53" fmla="*/ 1 h 1852"/>
                <a:gd name="T54" fmla="*/ 7 w 3700"/>
                <a:gd name="T55" fmla="*/ 1 h 1852"/>
                <a:gd name="T56" fmla="*/ 7 w 3700"/>
                <a:gd name="T57" fmla="*/ 1 h 1852"/>
                <a:gd name="T58" fmla="*/ 7 w 3700"/>
                <a:gd name="T59" fmla="*/ 1 h 1852"/>
                <a:gd name="T60" fmla="*/ 7 w 3700"/>
                <a:gd name="T61" fmla="*/ 2 h 1852"/>
                <a:gd name="T62" fmla="*/ 7 w 3700"/>
                <a:gd name="T63" fmla="*/ 2 h 1852"/>
                <a:gd name="T64" fmla="*/ 8 w 3700"/>
                <a:gd name="T65" fmla="*/ 2 h 1852"/>
                <a:gd name="T66" fmla="*/ 8 w 3700"/>
                <a:gd name="T67" fmla="*/ 2 h 1852"/>
                <a:gd name="T68" fmla="*/ 8 w 3700"/>
                <a:gd name="T69" fmla="*/ 3 h 1852"/>
                <a:gd name="T70" fmla="*/ 8 w 3700"/>
                <a:gd name="T71" fmla="*/ 3 h 1852"/>
                <a:gd name="T72" fmla="*/ 8 w 3700"/>
                <a:gd name="T73" fmla="*/ 3 h 1852"/>
                <a:gd name="T74" fmla="*/ 8 w 3700"/>
                <a:gd name="T75" fmla="*/ 3 h 1852"/>
                <a:gd name="T76" fmla="*/ 8 w 3700"/>
                <a:gd name="T77" fmla="*/ 4 h 1852"/>
                <a:gd name="T78" fmla="*/ 8 w 3700"/>
                <a:gd name="T79" fmla="*/ 4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00" name="Oval 51"/>
            <p:cNvSpPr>
              <a:spLocks noChangeArrowheads="1"/>
            </p:cNvSpPr>
            <p:nvPr/>
          </p:nvSpPr>
          <p:spPr bwMode="auto">
            <a:xfrm>
              <a:off x="271" y="3566"/>
              <a:ext cx="694" cy="6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1" name="Oval 52"/>
            <p:cNvSpPr>
              <a:spLocks noChangeArrowheads="1"/>
            </p:cNvSpPr>
            <p:nvPr/>
          </p:nvSpPr>
          <p:spPr bwMode="auto">
            <a:xfrm>
              <a:off x="289" y="3584"/>
              <a:ext cx="658" cy="64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2" name="Oval 53"/>
            <p:cNvSpPr>
              <a:spLocks noChangeArrowheads="1"/>
            </p:cNvSpPr>
            <p:nvPr/>
          </p:nvSpPr>
          <p:spPr bwMode="auto">
            <a:xfrm>
              <a:off x="307" y="3602"/>
              <a:ext cx="622" cy="60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3" name="Oval 54"/>
            <p:cNvSpPr>
              <a:spLocks noChangeArrowheads="1"/>
            </p:cNvSpPr>
            <p:nvPr/>
          </p:nvSpPr>
          <p:spPr bwMode="auto">
            <a:xfrm>
              <a:off x="326" y="3620"/>
              <a:ext cx="585" cy="56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4" name="Oval 55"/>
            <p:cNvSpPr>
              <a:spLocks noChangeArrowheads="1"/>
            </p:cNvSpPr>
            <p:nvPr/>
          </p:nvSpPr>
          <p:spPr bwMode="auto">
            <a:xfrm>
              <a:off x="344" y="3637"/>
              <a:ext cx="549" cy="53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5" name="Oval 56"/>
            <p:cNvSpPr>
              <a:spLocks noChangeArrowheads="1"/>
            </p:cNvSpPr>
            <p:nvPr/>
          </p:nvSpPr>
          <p:spPr bwMode="auto">
            <a:xfrm>
              <a:off x="355" y="3648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6" name="Oval 57"/>
            <p:cNvSpPr>
              <a:spLocks noChangeArrowheads="1"/>
            </p:cNvSpPr>
            <p:nvPr/>
          </p:nvSpPr>
          <p:spPr bwMode="auto">
            <a:xfrm>
              <a:off x="374" y="3666"/>
              <a:ext cx="490" cy="4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7" name="Oval 58"/>
            <p:cNvSpPr>
              <a:spLocks noChangeArrowheads="1"/>
            </p:cNvSpPr>
            <p:nvPr/>
          </p:nvSpPr>
          <p:spPr bwMode="auto">
            <a:xfrm>
              <a:off x="391" y="3683"/>
              <a:ext cx="454" cy="44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8" name="Oval 59"/>
            <p:cNvSpPr>
              <a:spLocks noChangeArrowheads="1"/>
            </p:cNvSpPr>
            <p:nvPr/>
          </p:nvSpPr>
          <p:spPr bwMode="auto">
            <a:xfrm>
              <a:off x="410" y="3701"/>
              <a:ext cx="416" cy="40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09" name="Oval 60"/>
            <p:cNvSpPr>
              <a:spLocks noChangeArrowheads="1"/>
            </p:cNvSpPr>
            <p:nvPr/>
          </p:nvSpPr>
          <p:spPr bwMode="auto">
            <a:xfrm>
              <a:off x="428" y="3719"/>
              <a:ext cx="380" cy="3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10" name="Oval 61"/>
            <p:cNvSpPr>
              <a:spLocks noChangeArrowheads="1"/>
            </p:cNvSpPr>
            <p:nvPr/>
          </p:nvSpPr>
          <p:spPr bwMode="auto">
            <a:xfrm>
              <a:off x="439" y="3730"/>
              <a:ext cx="359" cy="34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11" name="Oval 62"/>
            <p:cNvSpPr>
              <a:spLocks noChangeArrowheads="1"/>
            </p:cNvSpPr>
            <p:nvPr/>
          </p:nvSpPr>
          <p:spPr bwMode="auto">
            <a:xfrm>
              <a:off x="457" y="3748"/>
              <a:ext cx="322" cy="31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12" name="Oval 63"/>
            <p:cNvSpPr>
              <a:spLocks noChangeArrowheads="1"/>
            </p:cNvSpPr>
            <p:nvPr/>
          </p:nvSpPr>
          <p:spPr bwMode="auto">
            <a:xfrm>
              <a:off x="476" y="3766"/>
              <a:ext cx="285" cy="277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13" name="Oval 64"/>
            <p:cNvSpPr>
              <a:spLocks noChangeArrowheads="1"/>
            </p:cNvSpPr>
            <p:nvPr/>
          </p:nvSpPr>
          <p:spPr bwMode="auto">
            <a:xfrm>
              <a:off x="494" y="3783"/>
              <a:ext cx="249" cy="242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14" name="Line 65"/>
            <p:cNvSpPr>
              <a:spLocks noChangeShapeType="1"/>
            </p:cNvSpPr>
            <p:nvPr/>
          </p:nvSpPr>
          <p:spPr bwMode="auto">
            <a:xfrm>
              <a:off x="618" y="3517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15" name="Line 66"/>
            <p:cNvSpPr>
              <a:spLocks noChangeShapeType="1"/>
            </p:cNvSpPr>
            <p:nvPr/>
          </p:nvSpPr>
          <p:spPr bwMode="auto">
            <a:xfrm rot="-2684117">
              <a:off x="484" y="357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16" name="Line 67"/>
            <p:cNvSpPr>
              <a:spLocks noChangeShapeType="1"/>
            </p:cNvSpPr>
            <p:nvPr/>
          </p:nvSpPr>
          <p:spPr bwMode="auto">
            <a:xfrm rot="2715883">
              <a:off x="755" y="3576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17" name="Line 68"/>
            <p:cNvSpPr>
              <a:spLocks noChangeShapeType="1"/>
            </p:cNvSpPr>
            <p:nvPr/>
          </p:nvSpPr>
          <p:spPr bwMode="auto">
            <a:xfrm rot="17516677" flipH="1">
              <a:off x="441" y="3640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18" name="Line 69"/>
            <p:cNvSpPr>
              <a:spLocks noChangeShapeType="1"/>
            </p:cNvSpPr>
            <p:nvPr/>
          </p:nvSpPr>
          <p:spPr bwMode="auto">
            <a:xfrm rot="-1316677">
              <a:off x="546" y="3533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19" name="Line 70"/>
            <p:cNvSpPr>
              <a:spLocks noChangeShapeType="1"/>
            </p:cNvSpPr>
            <p:nvPr/>
          </p:nvSpPr>
          <p:spPr bwMode="auto">
            <a:xfrm rot="1316677" flipH="1">
              <a:off x="691" y="3533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20" name="Line 71"/>
            <p:cNvSpPr>
              <a:spLocks noChangeShapeType="1"/>
            </p:cNvSpPr>
            <p:nvPr/>
          </p:nvSpPr>
          <p:spPr bwMode="auto">
            <a:xfrm rot="4083323">
              <a:off x="796" y="3639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21" name="Rectangle 72"/>
            <p:cNvSpPr>
              <a:spLocks noChangeArrowheads="1"/>
            </p:cNvSpPr>
            <p:nvPr/>
          </p:nvSpPr>
          <p:spPr bwMode="auto">
            <a:xfrm>
              <a:off x="222" y="3997"/>
              <a:ext cx="782" cy="3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Management 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par objectifs</a:t>
              </a:r>
            </a:p>
          </p:txBody>
        </p:sp>
        <p:sp>
          <p:nvSpPr>
            <p:cNvPr id="19622" name="Rectangle 73"/>
            <p:cNvSpPr>
              <a:spLocks noChangeArrowheads="1"/>
            </p:cNvSpPr>
            <p:nvPr/>
          </p:nvSpPr>
          <p:spPr bwMode="auto">
            <a:xfrm>
              <a:off x="216" y="3904"/>
              <a:ext cx="793" cy="13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23" name="Line 74"/>
            <p:cNvSpPr>
              <a:spLocks noChangeShapeType="1"/>
            </p:cNvSpPr>
            <p:nvPr/>
          </p:nvSpPr>
          <p:spPr bwMode="auto">
            <a:xfrm rot="-5400000">
              <a:off x="621" y="3537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624" name="Rectangle 75"/>
            <p:cNvSpPr>
              <a:spLocks noChangeArrowheads="1"/>
            </p:cNvSpPr>
            <p:nvPr/>
          </p:nvSpPr>
          <p:spPr bwMode="auto">
            <a:xfrm>
              <a:off x="222" y="3440"/>
              <a:ext cx="782" cy="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625" name="Freeform 76"/>
            <p:cNvSpPr>
              <a:spLocks/>
            </p:cNvSpPr>
            <p:nvPr/>
          </p:nvSpPr>
          <p:spPr bwMode="auto">
            <a:xfrm>
              <a:off x="270" y="3565"/>
              <a:ext cx="478" cy="318"/>
            </a:xfrm>
            <a:custGeom>
              <a:avLst/>
              <a:gdLst>
                <a:gd name="T0" fmla="*/ 151 w 478"/>
                <a:gd name="T1" fmla="*/ 59 h 318"/>
                <a:gd name="T2" fmla="*/ 48 w 478"/>
                <a:gd name="T3" fmla="*/ 170 h 318"/>
                <a:gd name="T4" fmla="*/ 4 w 478"/>
                <a:gd name="T5" fmla="*/ 312 h 318"/>
                <a:gd name="T6" fmla="*/ 73 w 478"/>
                <a:gd name="T7" fmla="*/ 318 h 318"/>
                <a:gd name="T8" fmla="*/ 97 w 478"/>
                <a:gd name="T9" fmla="*/ 240 h 318"/>
                <a:gd name="T10" fmla="*/ 163 w 478"/>
                <a:gd name="T11" fmla="*/ 152 h 318"/>
                <a:gd name="T12" fmla="*/ 253 w 478"/>
                <a:gd name="T13" fmla="*/ 101 h 318"/>
                <a:gd name="T14" fmla="*/ 276 w 478"/>
                <a:gd name="T15" fmla="*/ 173 h 318"/>
                <a:gd name="T16" fmla="*/ 290 w 478"/>
                <a:gd name="T17" fmla="*/ 169 h 318"/>
                <a:gd name="T18" fmla="*/ 350 w 478"/>
                <a:gd name="T19" fmla="*/ 159 h 318"/>
                <a:gd name="T20" fmla="*/ 402 w 478"/>
                <a:gd name="T21" fmla="*/ 169 h 318"/>
                <a:gd name="T22" fmla="*/ 416 w 478"/>
                <a:gd name="T23" fmla="*/ 171 h 318"/>
                <a:gd name="T24" fmla="*/ 478 w 478"/>
                <a:gd name="T25" fmla="*/ 23 h 318"/>
                <a:gd name="T26" fmla="*/ 457 w 478"/>
                <a:gd name="T27" fmla="*/ 15 h 318"/>
                <a:gd name="T28" fmla="*/ 343 w 478"/>
                <a:gd name="T29" fmla="*/ 0 h 318"/>
                <a:gd name="T30" fmla="*/ 235 w 478"/>
                <a:gd name="T31" fmla="*/ 14 h 318"/>
                <a:gd name="T32" fmla="*/ 151 w 478"/>
                <a:gd name="T33" fmla="*/ 59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8"/>
                <a:gd name="T52" fmla="*/ 0 h 318"/>
                <a:gd name="T53" fmla="*/ 478 w 47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8" h="318">
                  <a:moveTo>
                    <a:pt x="151" y="59"/>
                  </a:moveTo>
                  <a:cubicBezTo>
                    <a:pt x="120" y="85"/>
                    <a:pt x="73" y="128"/>
                    <a:pt x="48" y="170"/>
                  </a:cubicBezTo>
                  <a:cubicBezTo>
                    <a:pt x="23" y="212"/>
                    <a:pt x="0" y="287"/>
                    <a:pt x="4" y="312"/>
                  </a:cubicBezTo>
                  <a:lnTo>
                    <a:pt x="73" y="318"/>
                  </a:lnTo>
                  <a:lnTo>
                    <a:pt x="97" y="240"/>
                  </a:lnTo>
                  <a:cubicBezTo>
                    <a:pt x="112" y="212"/>
                    <a:pt x="137" y="175"/>
                    <a:pt x="163" y="152"/>
                  </a:cubicBezTo>
                  <a:cubicBezTo>
                    <a:pt x="189" y="129"/>
                    <a:pt x="234" y="98"/>
                    <a:pt x="253" y="101"/>
                  </a:cubicBezTo>
                  <a:lnTo>
                    <a:pt x="276" y="173"/>
                  </a:lnTo>
                  <a:cubicBezTo>
                    <a:pt x="282" y="184"/>
                    <a:pt x="278" y="171"/>
                    <a:pt x="290" y="169"/>
                  </a:cubicBezTo>
                  <a:cubicBezTo>
                    <a:pt x="302" y="167"/>
                    <a:pt x="331" y="159"/>
                    <a:pt x="350" y="159"/>
                  </a:cubicBezTo>
                  <a:cubicBezTo>
                    <a:pt x="369" y="159"/>
                    <a:pt x="391" y="167"/>
                    <a:pt x="402" y="169"/>
                  </a:cubicBezTo>
                  <a:lnTo>
                    <a:pt x="416" y="171"/>
                  </a:lnTo>
                  <a:lnTo>
                    <a:pt x="478" y="23"/>
                  </a:lnTo>
                  <a:lnTo>
                    <a:pt x="457" y="15"/>
                  </a:lnTo>
                  <a:cubicBezTo>
                    <a:pt x="435" y="11"/>
                    <a:pt x="380" y="0"/>
                    <a:pt x="343" y="0"/>
                  </a:cubicBezTo>
                  <a:cubicBezTo>
                    <a:pt x="306" y="0"/>
                    <a:pt x="267" y="4"/>
                    <a:pt x="235" y="14"/>
                  </a:cubicBezTo>
                  <a:cubicBezTo>
                    <a:pt x="203" y="24"/>
                    <a:pt x="168" y="50"/>
                    <a:pt x="151" y="59"/>
                  </a:cubicBezTo>
                  <a:close/>
                </a:path>
              </a:pathLst>
            </a:custGeom>
            <a:solidFill>
              <a:srgbClr val="FFFF99">
                <a:alpha val="7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502" name="Group 77"/>
          <p:cNvGrpSpPr>
            <a:grpSpLocks/>
          </p:cNvGrpSpPr>
          <p:nvPr/>
        </p:nvGrpSpPr>
        <p:grpSpPr bwMode="auto">
          <a:xfrm>
            <a:off x="5399088" y="8089900"/>
            <a:ext cx="1268412" cy="1452563"/>
            <a:chOff x="3195" y="3435"/>
            <a:chExt cx="799" cy="915"/>
          </a:xfrm>
        </p:grpSpPr>
        <p:sp>
          <p:nvSpPr>
            <p:cNvPr id="19568" name="Rectangle 78"/>
            <p:cNvSpPr>
              <a:spLocks noChangeArrowheads="1"/>
            </p:cNvSpPr>
            <p:nvPr/>
          </p:nvSpPr>
          <p:spPr bwMode="auto">
            <a:xfrm>
              <a:off x="3201" y="3435"/>
              <a:ext cx="786" cy="50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99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69" name="Oval 79"/>
            <p:cNvSpPr>
              <a:spLocks noChangeArrowheads="1"/>
            </p:cNvSpPr>
            <p:nvPr/>
          </p:nvSpPr>
          <p:spPr bwMode="auto">
            <a:xfrm>
              <a:off x="3230" y="3544"/>
              <a:ext cx="732" cy="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0" name="Freeform 80"/>
            <p:cNvSpPr>
              <a:spLocks/>
            </p:cNvSpPr>
            <p:nvPr/>
          </p:nvSpPr>
          <p:spPr bwMode="auto">
            <a:xfrm>
              <a:off x="3297" y="3662"/>
              <a:ext cx="478" cy="236"/>
            </a:xfrm>
            <a:custGeom>
              <a:avLst/>
              <a:gdLst>
                <a:gd name="T0" fmla="*/ 0 w 3700"/>
                <a:gd name="T1" fmla="*/ 4 h 1852"/>
                <a:gd name="T2" fmla="*/ 0 w 3700"/>
                <a:gd name="T3" fmla="*/ 3 h 1852"/>
                <a:gd name="T4" fmla="*/ 0 w 3700"/>
                <a:gd name="T5" fmla="*/ 3 h 1852"/>
                <a:gd name="T6" fmla="*/ 0 w 3700"/>
                <a:gd name="T7" fmla="*/ 2 h 1852"/>
                <a:gd name="T8" fmla="*/ 1 w 3700"/>
                <a:gd name="T9" fmla="*/ 2 h 1852"/>
                <a:gd name="T10" fmla="*/ 1 w 3700"/>
                <a:gd name="T11" fmla="*/ 2 h 1852"/>
                <a:gd name="T12" fmla="*/ 1 w 3700"/>
                <a:gd name="T13" fmla="*/ 1 h 1852"/>
                <a:gd name="T14" fmla="*/ 1 w 3700"/>
                <a:gd name="T15" fmla="*/ 1 h 1852"/>
                <a:gd name="T16" fmla="*/ 1 w 3700"/>
                <a:gd name="T17" fmla="*/ 1 h 1852"/>
                <a:gd name="T18" fmla="*/ 2 w 3700"/>
                <a:gd name="T19" fmla="*/ 1 h 1852"/>
                <a:gd name="T20" fmla="*/ 2 w 3700"/>
                <a:gd name="T21" fmla="*/ 1 h 1852"/>
                <a:gd name="T22" fmla="*/ 2 w 3700"/>
                <a:gd name="T23" fmla="*/ 1 h 1852"/>
                <a:gd name="T24" fmla="*/ 2 w 3700"/>
                <a:gd name="T25" fmla="*/ 0 h 1852"/>
                <a:gd name="T26" fmla="*/ 3 w 3700"/>
                <a:gd name="T27" fmla="*/ 0 h 1852"/>
                <a:gd name="T28" fmla="*/ 3 w 3700"/>
                <a:gd name="T29" fmla="*/ 0 h 1852"/>
                <a:gd name="T30" fmla="*/ 3 w 3700"/>
                <a:gd name="T31" fmla="*/ 0 h 1852"/>
                <a:gd name="T32" fmla="*/ 3 w 3700"/>
                <a:gd name="T33" fmla="*/ 0 h 1852"/>
                <a:gd name="T34" fmla="*/ 4 w 3700"/>
                <a:gd name="T35" fmla="*/ 0 h 1852"/>
                <a:gd name="T36" fmla="*/ 4 w 3700"/>
                <a:gd name="T37" fmla="*/ 0 h 1852"/>
                <a:gd name="T38" fmla="*/ 5 w 3700"/>
                <a:gd name="T39" fmla="*/ 0 h 1852"/>
                <a:gd name="T40" fmla="*/ 5 w 3700"/>
                <a:gd name="T41" fmla="*/ 0 h 1852"/>
                <a:gd name="T42" fmla="*/ 5 w 3700"/>
                <a:gd name="T43" fmla="*/ 0 h 1852"/>
                <a:gd name="T44" fmla="*/ 6 w 3700"/>
                <a:gd name="T45" fmla="*/ 0 h 1852"/>
                <a:gd name="T46" fmla="*/ 6 w 3700"/>
                <a:gd name="T47" fmla="*/ 0 h 1852"/>
                <a:gd name="T48" fmla="*/ 6 w 3700"/>
                <a:gd name="T49" fmla="*/ 1 h 1852"/>
                <a:gd name="T50" fmla="*/ 6 w 3700"/>
                <a:gd name="T51" fmla="*/ 1 h 1852"/>
                <a:gd name="T52" fmla="*/ 7 w 3700"/>
                <a:gd name="T53" fmla="*/ 1 h 1852"/>
                <a:gd name="T54" fmla="*/ 7 w 3700"/>
                <a:gd name="T55" fmla="*/ 1 h 1852"/>
                <a:gd name="T56" fmla="*/ 7 w 3700"/>
                <a:gd name="T57" fmla="*/ 1 h 1852"/>
                <a:gd name="T58" fmla="*/ 7 w 3700"/>
                <a:gd name="T59" fmla="*/ 1 h 1852"/>
                <a:gd name="T60" fmla="*/ 7 w 3700"/>
                <a:gd name="T61" fmla="*/ 2 h 1852"/>
                <a:gd name="T62" fmla="*/ 7 w 3700"/>
                <a:gd name="T63" fmla="*/ 2 h 1852"/>
                <a:gd name="T64" fmla="*/ 8 w 3700"/>
                <a:gd name="T65" fmla="*/ 2 h 1852"/>
                <a:gd name="T66" fmla="*/ 8 w 3700"/>
                <a:gd name="T67" fmla="*/ 2 h 1852"/>
                <a:gd name="T68" fmla="*/ 8 w 3700"/>
                <a:gd name="T69" fmla="*/ 3 h 1852"/>
                <a:gd name="T70" fmla="*/ 8 w 3700"/>
                <a:gd name="T71" fmla="*/ 3 h 1852"/>
                <a:gd name="T72" fmla="*/ 8 w 3700"/>
                <a:gd name="T73" fmla="*/ 3 h 1852"/>
                <a:gd name="T74" fmla="*/ 8 w 3700"/>
                <a:gd name="T75" fmla="*/ 3 h 1852"/>
                <a:gd name="T76" fmla="*/ 8 w 3700"/>
                <a:gd name="T77" fmla="*/ 4 h 1852"/>
                <a:gd name="T78" fmla="*/ 8 w 3700"/>
                <a:gd name="T79" fmla="*/ 4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71" name="Oval 81"/>
            <p:cNvSpPr>
              <a:spLocks noChangeArrowheads="1"/>
            </p:cNvSpPr>
            <p:nvPr/>
          </p:nvSpPr>
          <p:spPr bwMode="auto">
            <a:xfrm>
              <a:off x="3249" y="3562"/>
              <a:ext cx="694" cy="6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2" name="Oval 82"/>
            <p:cNvSpPr>
              <a:spLocks noChangeArrowheads="1"/>
            </p:cNvSpPr>
            <p:nvPr/>
          </p:nvSpPr>
          <p:spPr bwMode="auto">
            <a:xfrm>
              <a:off x="3267" y="3580"/>
              <a:ext cx="658" cy="64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3" name="Oval 83"/>
            <p:cNvSpPr>
              <a:spLocks noChangeArrowheads="1"/>
            </p:cNvSpPr>
            <p:nvPr/>
          </p:nvSpPr>
          <p:spPr bwMode="auto">
            <a:xfrm>
              <a:off x="3285" y="3598"/>
              <a:ext cx="622" cy="60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4" name="Oval 84"/>
            <p:cNvSpPr>
              <a:spLocks noChangeArrowheads="1"/>
            </p:cNvSpPr>
            <p:nvPr/>
          </p:nvSpPr>
          <p:spPr bwMode="auto">
            <a:xfrm>
              <a:off x="3304" y="3616"/>
              <a:ext cx="585" cy="56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5" name="Oval 85"/>
            <p:cNvSpPr>
              <a:spLocks noChangeArrowheads="1"/>
            </p:cNvSpPr>
            <p:nvPr/>
          </p:nvSpPr>
          <p:spPr bwMode="auto">
            <a:xfrm>
              <a:off x="3322" y="3633"/>
              <a:ext cx="549" cy="53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6" name="Oval 86"/>
            <p:cNvSpPr>
              <a:spLocks noChangeArrowheads="1"/>
            </p:cNvSpPr>
            <p:nvPr/>
          </p:nvSpPr>
          <p:spPr bwMode="auto">
            <a:xfrm>
              <a:off x="3333" y="3644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7" name="Oval 87"/>
            <p:cNvSpPr>
              <a:spLocks noChangeArrowheads="1"/>
            </p:cNvSpPr>
            <p:nvPr/>
          </p:nvSpPr>
          <p:spPr bwMode="auto">
            <a:xfrm>
              <a:off x="3352" y="3662"/>
              <a:ext cx="490" cy="4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8" name="Oval 88"/>
            <p:cNvSpPr>
              <a:spLocks noChangeArrowheads="1"/>
            </p:cNvSpPr>
            <p:nvPr/>
          </p:nvSpPr>
          <p:spPr bwMode="auto">
            <a:xfrm>
              <a:off x="3369" y="3679"/>
              <a:ext cx="454" cy="44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79" name="Oval 89"/>
            <p:cNvSpPr>
              <a:spLocks noChangeArrowheads="1"/>
            </p:cNvSpPr>
            <p:nvPr/>
          </p:nvSpPr>
          <p:spPr bwMode="auto">
            <a:xfrm>
              <a:off x="3388" y="3697"/>
              <a:ext cx="416" cy="40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0" name="Oval 90"/>
            <p:cNvSpPr>
              <a:spLocks noChangeArrowheads="1"/>
            </p:cNvSpPr>
            <p:nvPr/>
          </p:nvSpPr>
          <p:spPr bwMode="auto">
            <a:xfrm>
              <a:off x="3406" y="3715"/>
              <a:ext cx="380" cy="3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1" name="Oval 91"/>
            <p:cNvSpPr>
              <a:spLocks noChangeArrowheads="1"/>
            </p:cNvSpPr>
            <p:nvPr/>
          </p:nvSpPr>
          <p:spPr bwMode="auto">
            <a:xfrm>
              <a:off x="3417" y="3726"/>
              <a:ext cx="359" cy="34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2" name="Oval 92"/>
            <p:cNvSpPr>
              <a:spLocks noChangeArrowheads="1"/>
            </p:cNvSpPr>
            <p:nvPr/>
          </p:nvSpPr>
          <p:spPr bwMode="auto">
            <a:xfrm>
              <a:off x="3435" y="3744"/>
              <a:ext cx="322" cy="31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3" name="Oval 93"/>
            <p:cNvSpPr>
              <a:spLocks noChangeArrowheads="1"/>
            </p:cNvSpPr>
            <p:nvPr/>
          </p:nvSpPr>
          <p:spPr bwMode="auto">
            <a:xfrm>
              <a:off x="3454" y="3762"/>
              <a:ext cx="285" cy="277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4" name="Oval 94"/>
            <p:cNvSpPr>
              <a:spLocks noChangeArrowheads="1"/>
            </p:cNvSpPr>
            <p:nvPr/>
          </p:nvSpPr>
          <p:spPr bwMode="auto">
            <a:xfrm>
              <a:off x="3472" y="3779"/>
              <a:ext cx="249" cy="242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85" name="Line 95"/>
            <p:cNvSpPr>
              <a:spLocks noChangeShapeType="1"/>
            </p:cNvSpPr>
            <p:nvPr/>
          </p:nvSpPr>
          <p:spPr bwMode="auto">
            <a:xfrm>
              <a:off x="3596" y="3513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86" name="Line 96"/>
            <p:cNvSpPr>
              <a:spLocks noChangeShapeType="1"/>
            </p:cNvSpPr>
            <p:nvPr/>
          </p:nvSpPr>
          <p:spPr bwMode="auto">
            <a:xfrm rot="-2684117">
              <a:off x="3462" y="3571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87" name="Line 97"/>
            <p:cNvSpPr>
              <a:spLocks noChangeShapeType="1"/>
            </p:cNvSpPr>
            <p:nvPr/>
          </p:nvSpPr>
          <p:spPr bwMode="auto">
            <a:xfrm rot="2715883">
              <a:off x="3733" y="3572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88" name="Line 98"/>
            <p:cNvSpPr>
              <a:spLocks noChangeShapeType="1"/>
            </p:cNvSpPr>
            <p:nvPr/>
          </p:nvSpPr>
          <p:spPr bwMode="auto">
            <a:xfrm rot="17516677" flipH="1">
              <a:off x="3419" y="3636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89" name="Line 99"/>
            <p:cNvSpPr>
              <a:spLocks noChangeShapeType="1"/>
            </p:cNvSpPr>
            <p:nvPr/>
          </p:nvSpPr>
          <p:spPr bwMode="auto">
            <a:xfrm rot="-1316677">
              <a:off x="3524" y="3529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90" name="Line 100"/>
            <p:cNvSpPr>
              <a:spLocks noChangeShapeType="1"/>
            </p:cNvSpPr>
            <p:nvPr/>
          </p:nvSpPr>
          <p:spPr bwMode="auto">
            <a:xfrm rot="1316677" flipH="1">
              <a:off x="3669" y="3529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91" name="Line 101"/>
            <p:cNvSpPr>
              <a:spLocks noChangeShapeType="1"/>
            </p:cNvSpPr>
            <p:nvPr/>
          </p:nvSpPr>
          <p:spPr bwMode="auto">
            <a:xfrm rot="4083323">
              <a:off x="3774" y="363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92" name="Rectangle 102"/>
            <p:cNvSpPr>
              <a:spLocks noChangeArrowheads="1"/>
            </p:cNvSpPr>
            <p:nvPr/>
          </p:nvSpPr>
          <p:spPr bwMode="auto">
            <a:xfrm>
              <a:off x="3205" y="3993"/>
              <a:ext cx="782" cy="3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Management 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Participatif</a:t>
              </a:r>
            </a:p>
          </p:txBody>
        </p:sp>
        <p:sp>
          <p:nvSpPr>
            <p:cNvPr id="19593" name="Rectangle 103"/>
            <p:cNvSpPr>
              <a:spLocks noChangeArrowheads="1"/>
            </p:cNvSpPr>
            <p:nvPr/>
          </p:nvSpPr>
          <p:spPr bwMode="auto">
            <a:xfrm>
              <a:off x="3195" y="3900"/>
              <a:ext cx="799" cy="138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99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94" name="Line 104"/>
            <p:cNvSpPr>
              <a:spLocks noChangeShapeType="1"/>
            </p:cNvSpPr>
            <p:nvPr/>
          </p:nvSpPr>
          <p:spPr bwMode="auto">
            <a:xfrm rot="-5400000">
              <a:off x="3599" y="3533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95" name="Rectangle 105"/>
            <p:cNvSpPr>
              <a:spLocks noChangeArrowheads="1"/>
            </p:cNvSpPr>
            <p:nvPr/>
          </p:nvSpPr>
          <p:spPr bwMode="auto">
            <a:xfrm>
              <a:off x="3206" y="3438"/>
              <a:ext cx="782" cy="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96" name="Freeform 106"/>
            <p:cNvSpPr>
              <a:spLocks/>
            </p:cNvSpPr>
            <p:nvPr/>
          </p:nvSpPr>
          <p:spPr bwMode="auto">
            <a:xfrm>
              <a:off x="3452" y="3561"/>
              <a:ext cx="497" cy="300"/>
            </a:xfrm>
            <a:custGeom>
              <a:avLst/>
              <a:gdLst>
                <a:gd name="T0" fmla="*/ 123 w 497"/>
                <a:gd name="T1" fmla="*/ 0 h 300"/>
                <a:gd name="T2" fmla="*/ 21 w 497"/>
                <a:gd name="T3" fmla="*/ 24 h 300"/>
                <a:gd name="T4" fmla="*/ 0 w 497"/>
                <a:gd name="T5" fmla="*/ 31 h 300"/>
                <a:gd name="T6" fmla="*/ 66 w 497"/>
                <a:gd name="T7" fmla="*/ 179 h 300"/>
                <a:gd name="T8" fmla="*/ 94 w 497"/>
                <a:gd name="T9" fmla="*/ 169 h 300"/>
                <a:gd name="T10" fmla="*/ 138 w 497"/>
                <a:gd name="T11" fmla="*/ 159 h 300"/>
                <a:gd name="T12" fmla="*/ 178 w 497"/>
                <a:gd name="T13" fmla="*/ 163 h 300"/>
                <a:gd name="T14" fmla="*/ 210 w 497"/>
                <a:gd name="T15" fmla="*/ 171 h 300"/>
                <a:gd name="T16" fmla="*/ 224 w 497"/>
                <a:gd name="T17" fmla="*/ 175 h 300"/>
                <a:gd name="T18" fmla="*/ 253 w 497"/>
                <a:gd name="T19" fmla="*/ 99 h 300"/>
                <a:gd name="T20" fmla="*/ 265 w 497"/>
                <a:gd name="T21" fmla="*/ 103 h 300"/>
                <a:gd name="T22" fmla="*/ 333 w 497"/>
                <a:gd name="T23" fmla="*/ 154 h 300"/>
                <a:gd name="T24" fmla="*/ 390 w 497"/>
                <a:gd name="T25" fmla="*/ 235 h 300"/>
                <a:gd name="T26" fmla="*/ 411 w 497"/>
                <a:gd name="T27" fmla="*/ 288 h 300"/>
                <a:gd name="T28" fmla="*/ 415 w 497"/>
                <a:gd name="T29" fmla="*/ 300 h 300"/>
                <a:gd name="T30" fmla="*/ 489 w 497"/>
                <a:gd name="T31" fmla="*/ 295 h 300"/>
                <a:gd name="T32" fmla="*/ 465 w 497"/>
                <a:gd name="T33" fmla="*/ 211 h 300"/>
                <a:gd name="T34" fmla="*/ 390 w 497"/>
                <a:gd name="T35" fmla="*/ 97 h 300"/>
                <a:gd name="T36" fmla="*/ 273 w 497"/>
                <a:gd name="T37" fmla="*/ 24 h 300"/>
                <a:gd name="T38" fmla="*/ 123 w 497"/>
                <a:gd name="T39" fmla="*/ 0 h 3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7"/>
                <a:gd name="T61" fmla="*/ 0 h 300"/>
                <a:gd name="T62" fmla="*/ 497 w 497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7" h="300">
                  <a:moveTo>
                    <a:pt x="123" y="0"/>
                  </a:moveTo>
                  <a:cubicBezTo>
                    <a:pt x="81" y="0"/>
                    <a:pt x="41" y="19"/>
                    <a:pt x="21" y="24"/>
                  </a:cubicBezTo>
                  <a:lnTo>
                    <a:pt x="0" y="31"/>
                  </a:lnTo>
                  <a:lnTo>
                    <a:pt x="66" y="179"/>
                  </a:lnTo>
                  <a:lnTo>
                    <a:pt x="94" y="169"/>
                  </a:lnTo>
                  <a:cubicBezTo>
                    <a:pt x="106" y="166"/>
                    <a:pt x="124" y="160"/>
                    <a:pt x="138" y="159"/>
                  </a:cubicBezTo>
                  <a:cubicBezTo>
                    <a:pt x="152" y="158"/>
                    <a:pt x="166" y="161"/>
                    <a:pt x="178" y="163"/>
                  </a:cubicBezTo>
                  <a:cubicBezTo>
                    <a:pt x="190" y="165"/>
                    <a:pt x="202" y="169"/>
                    <a:pt x="210" y="171"/>
                  </a:cubicBezTo>
                  <a:cubicBezTo>
                    <a:pt x="218" y="173"/>
                    <a:pt x="217" y="187"/>
                    <a:pt x="224" y="175"/>
                  </a:cubicBezTo>
                  <a:lnTo>
                    <a:pt x="253" y="99"/>
                  </a:lnTo>
                  <a:lnTo>
                    <a:pt x="265" y="103"/>
                  </a:lnTo>
                  <a:cubicBezTo>
                    <a:pt x="278" y="112"/>
                    <a:pt x="312" y="132"/>
                    <a:pt x="333" y="154"/>
                  </a:cubicBezTo>
                  <a:cubicBezTo>
                    <a:pt x="354" y="176"/>
                    <a:pt x="377" y="213"/>
                    <a:pt x="390" y="235"/>
                  </a:cubicBezTo>
                  <a:cubicBezTo>
                    <a:pt x="403" y="257"/>
                    <a:pt x="407" y="277"/>
                    <a:pt x="411" y="288"/>
                  </a:cubicBezTo>
                  <a:lnTo>
                    <a:pt x="415" y="300"/>
                  </a:lnTo>
                  <a:lnTo>
                    <a:pt x="489" y="295"/>
                  </a:lnTo>
                  <a:cubicBezTo>
                    <a:pt x="497" y="280"/>
                    <a:pt x="482" y="244"/>
                    <a:pt x="465" y="211"/>
                  </a:cubicBezTo>
                  <a:cubicBezTo>
                    <a:pt x="448" y="178"/>
                    <a:pt x="422" y="128"/>
                    <a:pt x="390" y="97"/>
                  </a:cubicBezTo>
                  <a:cubicBezTo>
                    <a:pt x="358" y="66"/>
                    <a:pt x="317" y="40"/>
                    <a:pt x="273" y="24"/>
                  </a:cubicBezTo>
                  <a:cubicBezTo>
                    <a:pt x="229" y="8"/>
                    <a:pt x="165" y="0"/>
                    <a:pt x="123" y="0"/>
                  </a:cubicBezTo>
                  <a:close/>
                </a:path>
              </a:pathLst>
            </a:custGeom>
            <a:solidFill>
              <a:srgbClr val="FFFF99">
                <a:alpha val="7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503" name="Group 107"/>
          <p:cNvGrpSpPr>
            <a:grpSpLocks/>
          </p:cNvGrpSpPr>
          <p:nvPr/>
        </p:nvGrpSpPr>
        <p:grpSpPr bwMode="auto">
          <a:xfrm>
            <a:off x="1997075" y="8080375"/>
            <a:ext cx="1273175" cy="1466850"/>
            <a:chOff x="1052" y="3429"/>
            <a:chExt cx="802" cy="924"/>
          </a:xfrm>
        </p:grpSpPr>
        <p:sp>
          <p:nvSpPr>
            <p:cNvPr id="19539" name="Rectangle 108"/>
            <p:cNvSpPr>
              <a:spLocks noChangeArrowheads="1"/>
            </p:cNvSpPr>
            <p:nvPr/>
          </p:nvSpPr>
          <p:spPr bwMode="auto">
            <a:xfrm>
              <a:off x="1052" y="3429"/>
              <a:ext cx="796" cy="505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CCFF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0" name="Oval 109"/>
            <p:cNvSpPr>
              <a:spLocks noChangeArrowheads="1"/>
            </p:cNvSpPr>
            <p:nvPr/>
          </p:nvSpPr>
          <p:spPr bwMode="auto">
            <a:xfrm>
              <a:off x="1079" y="3538"/>
              <a:ext cx="732" cy="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1" name="Freeform 110"/>
            <p:cNvSpPr>
              <a:spLocks/>
            </p:cNvSpPr>
            <p:nvPr/>
          </p:nvSpPr>
          <p:spPr bwMode="auto">
            <a:xfrm>
              <a:off x="1146" y="3656"/>
              <a:ext cx="478" cy="236"/>
            </a:xfrm>
            <a:custGeom>
              <a:avLst/>
              <a:gdLst>
                <a:gd name="T0" fmla="*/ 0 w 3700"/>
                <a:gd name="T1" fmla="*/ 4 h 1852"/>
                <a:gd name="T2" fmla="*/ 0 w 3700"/>
                <a:gd name="T3" fmla="*/ 3 h 1852"/>
                <a:gd name="T4" fmla="*/ 0 w 3700"/>
                <a:gd name="T5" fmla="*/ 3 h 1852"/>
                <a:gd name="T6" fmla="*/ 0 w 3700"/>
                <a:gd name="T7" fmla="*/ 2 h 1852"/>
                <a:gd name="T8" fmla="*/ 1 w 3700"/>
                <a:gd name="T9" fmla="*/ 2 h 1852"/>
                <a:gd name="T10" fmla="*/ 1 w 3700"/>
                <a:gd name="T11" fmla="*/ 2 h 1852"/>
                <a:gd name="T12" fmla="*/ 1 w 3700"/>
                <a:gd name="T13" fmla="*/ 1 h 1852"/>
                <a:gd name="T14" fmla="*/ 1 w 3700"/>
                <a:gd name="T15" fmla="*/ 1 h 1852"/>
                <a:gd name="T16" fmla="*/ 1 w 3700"/>
                <a:gd name="T17" fmla="*/ 1 h 1852"/>
                <a:gd name="T18" fmla="*/ 2 w 3700"/>
                <a:gd name="T19" fmla="*/ 1 h 1852"/>
                <a:gd name="T20" fmla="*/ 2 w 3700"/>
                <a:gd name="T21" fmla="*/ 1 h 1852"/>
                <a:gd name="T22" fmla="*/ 2 w 3700"/>
                <a:gd name="T23" fmla="*/ 1 h 1852"/>
                <a:gd name="T24" fmla="*/ 2 w 3700"/>
                <a:gd name="T25" fmla="*/ 0 h 1852"/>
                <a:gd name="T26" fmla="*/ 3 w 3700"/>
                <a:gd name="T27" fmla="*/ 0 h 1852"/>
                <a:gd name="T28" fmla="*/ 3 w 3700"/>
                <a:gd name="T29" fmla="*/ 0 h 1852"/>
                <a:gd name="T30" fmla="*/ 3 w 3700"/>
                <a:gd name="T31" fmla="*/ 0 h 1852"/>
                <a:gd name="T32" fmla="*/ 3 w 3700"/>
                <a:gd name="T33" fmla="*/ 0 h 1852"/>
                <a:gd name="T34" fmla="*/ 4 w 3700"/>
                <a:gd name="T35" fmla="*/ 0 h 1852"/>
                <a:gd name="T36" fmla="*/ 4 w 3700"/>
                <a:gd name="T37" fmla="*/ 0 h 1852"/>
                <a:gd name="T38" fmla="*/ 5 w 3700"/>
                <a:gd name="T39" fmla="*/ 0 h 1852"/>
                <a:gd name="T40" fmla="*/ 5 w 3700"/>
                <a:gd name="T41" fmla="*/ 0 h 1852"/>
                <a:gd name="T42" fmla="*/ 5 w 3700"/>
                <a:gd name="T43" fmla="*/ 0 h 1852"/>
                <a:gd name="T44" fmla="*/ 6 w 3700"/>
                <a:gd name="T45" fmla="*/ 0 h 1852"/>
                <a:gd name="T46" fmla="*/ 6 w 3700"/>
                <a:gd name="T47" fmla="*/ 0 h 1852"/>
                <a:gd name="T48" fmla="*/ 6 w 3700"/>
                <a:gd name="T49" fmla="*/ 1 h 1852"/>
                <a:gd name="T50" fmla="*/ 6 w 3700"/>
                <a:gd name="T51" fmla="*/ 1 h 1852"/>
                <a:gd name="T52" fmla="*/ 7 w 3700"/>
                <a:gd name="T53" fmla="*/ 1 h 1852"/>
                <a:gd name="T54" fmla="*/ 7 w 3700"/>
                <a:gd name="T55" fmla="*/ 1 h 1852"/>
                <a:gd name="T56" fmla="*/ 7 w 3700"/>
                <a:gd name="T57" fmla="*/ 1 h 1852"/>
                <a:gd name="T58" fmla="*/ 7 w 3700"/>
                <a:gd name="T59" fmla="*/ 1 h 1852"/>
                <a:gd name="T60" fmla="*/ 7 w 3700"/>
                <a:gd name="T61" fmla="*/ 2 h 1852"/>
                <a:gd name="T62" fmla="*/ 7 w 3700"/>
                <a:gd name="T63" fmla="*/ 2 h 1852"/>
                <a:gd name="T64" fmla="*/ 8 w 3700"/>
                <a:gd name="T65" fmla="*/ 2 h 1852"/>
                <a:gd name="T66" fmla="*/ 8 w 3700"/>
                <a:gd name="T67" fmla="*/ 2 h 1852"/>
                <a:gd name="T68" fmla="*/ 8 w 3700"/>
                <a:gd name="T69" fmla="*/ 3 h 1852"/>
                <a:gd name="T70" fmla="*/ 8 w 3700"/>
                <a:gd name="T71" fmla="*/ 3 h 1852"/>
                <a:gd name="T72" fmla="*/ 8 w 3700"/>
                <a:gd name="T73" fmla="*/ 3 h 1852"/>
                <a:gd name="T74" fmla="*/ 8 w 3700"/>
                <a:gd name="T75" fmla="*/ 3 h 1852"/>
                <a:gd name="T76" fmla="*/ 8 w 3700"/>
                <a:gd name="T77" fmla="*/ 4 h 1852"/>
                <a:gd name="T78" fmla="*/ 8 w 3700"/>
                <a:gd name="T79" fmla="*/ 4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42" name="Oval 111"/>
            <p:cNvSpPr>
              <a:spLocks noChangeArrowheads="1"/>
            </p:cNvSpPr>
            <p:nvPr/>
          </p:nvSpPr>
          <p:spPr bwMode="auto">
            <a:xfrm>
              <a:off x="1098" y="3556"/>
              <a:ext cx="694" cy="6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3" name="Oval 112"/>
            <p:cNvSpPr>
              <a:spLocks noChangeArrowheads="1"/>
            </p:cNvSpPr>
            <p:nvPr/>
          </p:nvSpPr>
          <p:spPr bwMode="auto">
            <a:xfrm>
              <a:off x="1116" y="3574"/>
              <a:ext cx="658" cy="64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4" name="Oval 113"/>
            <p:cNvSpPr>
              <a:spLocks noChangeArrowheads="1"/>
            </p:cNvSpPr>
            <p:nvPr/>
          </p:nvSpPr>
          <p:spPr bwMode="auto">
            <a:xfrm>
              <a:off x="1134" y="3592"/>
              <a:ext cx="622" cy="60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5" name="Oval 114"/>
            <p:cNvSpPr>
              <a:spLocks noChangeArrowheads="1"/>
            </p:cNvSpPr>
            <p:nvPr/>
          </p:nvSpPr>
          <p:spPr bwMode="auto">
            <a:xfrm>
              <a:off x="1153" y="3610"/>
              <a:ext cx="585" cy="56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6" name="Oval 115"/>
            <p:cNvSpPr>
              <a:spLocks noChangeArrowheads="1"/>
            </p:cNvSpPr>
            <p:nvPr/>
          </p:nvSpPr>
          <p:spPr bwMode="auto">
            <a:xfrm>
              <a:off x="1171" y="3627"/>
              <a:ext cx="549" cy="53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7" name="Oval 116"/>
            <p:cNvSpPr>
              <a:spLocks noChangeArrowheads="1"/>
            </p:cNvSpPr>
            <p:nvPr/>
          </p:nvSpPr>
          <p:spPr bwMode="auto">
            <a:xfrm>
              <a:off x="1182" y="3638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8" name="Oval 117"/>
            <p:cNvSpPr>
              <a:spLocks noChangeArrowheads="1"/>
            </p:cNvSpPr>
            <p:nvPr/>
          </p:nvSpPr>
          <p:spPr bwMode="auto">
            <a:xfrm>
              <a:off x="1201" y="3656"/>
              <a:ext cx="490" cy="4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49" name="Oval 118"/>
            <p:cNvSpPr>
              <a:spLocks noChangeArrowheads="1"/>
            </p:cNvSpPr>
            <p:nvPr/>
          </p:nvSpPr>
          <p:spPr bwMode="auto">
            <a:xfrm>
              <a:off x="1218" y="3673"/>
              <a:ext cx="454" cy="44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0" name="Oval 119"/>
            <p:cNvSpPr>
              <a:spLocks noChangeArrowheads="1"/>
            </p:cNvSpPr>
            <p:nvPr/>
          </p:nvSpPr>
          <p:spPr bwMode="auto">
            <a:xfrm>
              <a:off x="1237" y="3691"/>
              <a:ext cx="416" cy="40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1" name="Oval 120"/>
            <p:cNvSpPr>
              <a:spLocks noChangeArrowheads="1"/>
            </p:cNvSpPr>
            <p:nvPr/>
          </p:nvSpPr>
          <p:spPr bwMode="auto">
            <a:xfrm>
              <a:off x="1255" y="3709"/>
              <a:ext cx="380" cy="3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2" name="Oval 121"/>
            <p:cNvSpPr>
              <a:spLocks noChangeArrowheads="1"/>
            </p:cNvSpPr>
            <p:nvPr/>
          </p:nvSpPr>
          <p:spPr bwMode="auto">
            <a:xfrm>
              <a:off x="1266" y="3720"/>
              <a:ext cx="359" cy="34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3" name="Oval 122"/>
            <p:cNvSpPr>
              <a:spLocks noChangeArrowheads="1"/>
            </p:cNvSpPr>
            <p:nvPr/>
          </p:nvSpPr>
          <p:spPr bwMode="auto">
            <a:xfrm>
              <a:off x="1284" y="3738"/>
              <a:ext cx="322" cy="31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4" name="Oval 123"/>
            <p:cNvSpPr>
              <a:spLocks noChangeArrowheads="1"/>
            </p:cNvSpPr>
            <p:nvPr/>
          </p:nvSpPr>
          <p:spPr bwMode="auto">
            <a:xfrm>
              <a:off x="1303" y="3756"/>
              <a:ext cx="285" cy="277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5" name="Oval 124"/>
            <p:cNvSpPr>
              <a:spLocks noChangeArrowheads="1"/>
            </p:cNvSpPr>
            <p:nvPr/>
          </p:nvSpPr>
          <p:spPr bwMode="auto">
            <a:xfrm>
              <a:off x="1321" y="3773"/>
              <a:ext cx="249" cy="242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56" name="Line 125"/>
            <p:cNvSpPr>
              <a:spLocks noChangeShapeType="1"/>
            </p:cNvSpPr>
            <p:nvPr/>
          </p:nvSpPr>
          <p:spPr bwMode="auto">
            <a:xfrm>
              <a:off x="1445" y="3507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57" name="Line 126"/>
            <p:cNvSpPr>
              <a:spLocks noChangeShapeType="1"/>
            </p:cNvSpPr>
            <p:nvPr/>
          </p:nvSpPr>
          <p:spPr bwMode="auto">
            <a:xfrm rot="-2684117">
              <a:off x="1311" y="356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58" name="Line 127"/>
            <p:cNvSpPr>
              <a:spLocks noChangeShapeType="1"/>
            </p:cNvSpPr>
            <p:nvPr/>
          </p:nvSpPr>
          <p:spPr bwMode="auto">
            <a:xfrm rot="2715883">
              <a:off x="1582" y="3566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59" name="Line 128"/>
            <p:cNvSpPr>
              <a:spLocks noChangeShapeType="1"/>
            </p:cNvSpPr>
            <p:nvPr/>
          </p:nvSpPr>
          <p:spPr bwMode="auto">
            <a:xfrm rot="17516677" flipH="1">
              <a:off x="1268" y="3630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60" name="Line 129"/>
            <p:cNvSpPr>
              <a:spLocks noChangeShapeType="1"/>
            </p:cNvSpPr>
            <p:nvPr/>
          </p:nvSpPr>
          <p:spPr bwMode="auto">
            <a:xfrm rot="-1316677">
              <a:off x="1373" y="3523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61" name="Line 130"/>
            <p:cNvSpPr>
              <a:spLocks noChangeShapeType="1"/>
            </p:cNvSpPr>
            <p:nvPr/>
          </p:nvSpPr>
          <p:spPr bwMode="auto">
            <a:xfrm rot="1316677" flipH="1">
              <a:off x="1518" y="3523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62" name="Line 131"/>
            <p:cNvSpPr>
              <a:spLocks noChangeShapeType="1"/>
            </p:cNvSpPr>
            <p:nvPr/>
          </p:nvSpPr>
          <p:spPr bwMode="auto">
            <a:xfrm rot="4083323">
              <a:off x="1623" y="3629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63" name="Rectangle 132"/>
            <p:cNvSpPr>
              <a:spLocks noChangeArrowheads="1"/>
            </p:cNvSpPr>
            <p:nvPr/>
          </p:nvSpPr>
          <p:spPr bwMode="auto">
            <a:xfrm>
              <a:off x="1058" y="3996"/>
              <a:ext cx="782" cy="3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Management 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Directif</a:t>
              </a:r>
            </a:p>
          </p:txBody>
        </p:sp>
        <p:sp>
          <p:nvSpPr>
            <p:cNvPr id="19564" name="Rectangle 133"/>
            <p:cNvSpPr>
              <a:spLocks noChangeArrowheads="1"/>
            </p:cNvSpPr>
            <p:nvPr/>
          </p:nvSpPr>
          <p:spPr bwMode="auto">
            <a:xfrm>
              <a:off x="1053" y="3894"/>
              <a:ext cx="801" cy="138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CCFF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65" name="Line 134"/>
            <p:cNvSpPr>
              <a:spLocks noChangeShapeType="1"/>
            </p:cNvSpPr>
            <p:nvPr/>
          </p:nvSpPr>
          <p:spPr bwMode="auto">
            <a:xfrm rot="-5400000">
              <a:off x="1448" y="3527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66" name="Rectangle 135"/>
            <p:cNvSpPr>
              <a:spLocks noChangeArrowheads="1"/>
            </p:cNvSpPr>
            <p:nvPr/>
          </p:nvSpPr>
          <p:spPr bwMode="auto">
            <a:xfrm>
              <a:off x="1057" y="3430"/>
              <a:ext cx="782" cy="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67" name="Freeform 136"/>
            <p:cNvSpPr>
              <a:spLocks/>
            </p:cNvSpPr>
            <p:nvPr/>
          </p:nvSpPr>
          <p:spPr bwMode="auto">
            <a:xfrm>
              <a:off x="1185" y="3555"/>
              <a:ext cx="390" cy="315"/>
            </a:xfrm>
            <a:custGeom>
              <a:avLst/>
              <a:gdLst>
                <a:gd name="T0" fmla="*/ 121 w 390"/>
                <a:gd name="T1" fmla="*/ 28 h 315"/>
                <a:gd name="T2" fmla="*/ 154 w 390"/>
                <a:gd name="T3" fmla="*/ 109 h 315"/>
                <a:gd name="T4" fmla="*/ 139 w 390"/>
                <a:gd name="T5" fmla="*/ 112 h 315"/>
                <a:gd name="T6" fmla="*/ 81 w 390"/>
                <a:gd name="T7" fmla="*/ 153 h 315"/>
                <a:gd name="T8" fmla="*/ 27 w 390"/>
                <a:gd name="T9" fmla="*/ 217 h 315"/>
                <a:gd name="T10" fmla="*/ 0 w 390"/>
                <a:gd name="T11" fmla="*/ 288 h 315"/>
                <a:gd name="T12" fmla="*/ 0 w 390"/>
                <a:gd name="T13" fmla="*/ 306 h 315"/>
                <a:gd name="T14" fmla="*/ 75 w 390"/>
                <a:gd name="T15" fmla="*/ 315 h 315"/>
                <a:gd name="T16" fmla="*/ 91 w 390"/>
                <a:gd name="T17" fmla="*/ 265 h 315"/>
                <a:gd name="T18" fmla="*/ 135 w 390"/>
                <a:gd name="T19" fmla="*/ 211 h 315"/>
                <a:gd name="T20" fmla="*/ 197 w 390"/>
                <a:gd name="T21" fmla="*/ 175 h 315"/>
                <a:gd name="T22" fmla="*/ 261 w 390"/>
                <a:gd name="T23" fmla="*/ 163 h 315"/>
                <a:gd name="T24" fmla="*/ 315 w 390"/>
                <a:gd name="T25" fmla="*/ 167 h 315"/>
                <a:gd name="T26" fmla="*/ 329 w 390"/>
                <a:gd name="T27" fmla="*/ 173 h 315"/>
                <a:gd name="T28" fmla="*/ 390 w 390"/>
                <a:gd name="T29" fmla="*/ 23 h 315"/>
                <a:gd name="T30" fmla="*/ 369 w 390"/>
                <a:gd name="T31" fmla="*/ 15 h 315"/>
                <a:gd name="T32" fmla="*/ 255 w 390"/>
                <a:gd name="T33" fmla="*/ 0 h 315"/>
                <a:gd name="T34" fmla="*/ 147 w 390"/>
                <a:gd name="T35" fmla="*/ 14 h 315"/>
                <a:gd name="T36" fmla="*/ 121 w 390"/>
                <a:gd name="T37" fmla="*/ 28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0"/>
                <a:gd name="T58" fmla="*/ 0 h 315"/>
                <a:gd name="T59" fmla="*/ 390 w 3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0" h="315">
                  <a:moveTo>
                    <a:pt x="121" y="28"/>
                  </a:moveTo>
                  <a:lnTo>
                    <a:pt x="154" y="109"/>
                  </a:lnTo>
                  <a:lnTo>
                    <a:pt x="139" y="112"/>
                  </a:lnTo>
                  <a:cubicBezTo>
                    <a:pt x="127" y="119"/>
                    <a:pt x="100" y="136"/>
                    <a:pt x="81" y="153"/>
                  </a:cubicBezTo>
                  <a:cubicBezTo>
                    <a:pt x="62" y="170"/>
                    <a:pt x="40" y="194"/>
                    <a:pt x="27" y="217"/>
                  </a:cubicBezTo>
                  <a:cubicBezTo>
                    <a:pt x="14" y="240"/>
                    <a:pt x="4" y="273"/>
                    <a:pt x="0" y="288"/>
                  </a:cubicBezTo>
                  <a:lnTo>
                    <a:pt x="0" y="306"/>
                  </a:lnTo>
                  <a:lnTo>
                    <a:pt x="75" y="315"/>
                  </a:lnTo>
                  <a:lnTo>
                    <a:pt x="91" y="265"/>
                  </a:lnTo>
                  <a:cubicBezTo>
                    <a:pt x="101" y="248"/>
                    <a:pt x="117" y="226"/>
                    <a:pt x="135" y="211"/>
                  </a:cubicBezTo>
                  <a:cubicBezTo>
                    <a:pt x="153" y="196"/>
                    <a:pt x="176" y="183"/>
                    <a:pt x="197" y="175"/>
                  </a:cubicBezTo>
                  <a:cubicBezTo>
                    <a:pt x="218" y="167"/>
                    <a:pt x="241" y="164"/>
                    <a:pt x="261" y="163"/>
                  </a:cubicBezTo>
                  <a:cubicBezTo>
                    <a:pt x="281" y="162"/>
                    <a:pt x="304" y="165"/>
                    <a:pt x="315" y="167"/>
                  </a:cubicBezTo>
                  <a:lnTo>
                    <a:pt x="329" y="173"/>
                  </a:lnTo>
                  <a:lnTo>
                    <a:pt x="390" y="23"/>
                  </a:lnTo>
                  <a:lnTo>
                    <a:pt x="369" y="15"/>
                  </a:lnTo>
                  <a:cubicBezTo>
                    <a:pt x="347" y="11"/>
                    <a:pt x="292" y="0"/>
                    <a:pt x="255" y="0"/>
                  </a:cubicBezTo>
                  <a:cubicBezTo>
                    <a:pt x="218" y="0"/>
                    <a:pt x="169" y="9"/>
                    <a:pt x="147" y="14"/>
                  </a:cubicBezTo>
                  <a:lnTo>
                    <a:pt x="121" y="28"/>
                  </a:lnTo>
                  <a:close/>
                </a:path>
              </a:pathLst>
            </a:custGeom>
            <a:solidFill>
              <a:srgbClr val="FFFF99">
                <a:alpha val="7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504" name="Group 137"/>
          <p:cNvGrpSpPr>
            <a:grpSpLocks/>
          </p:cNvGrpSpPr>
          <p:nvPr/>
        </p:nvGrpSpPr>
        <p:grpSpPr bwMode="auto">
          <a:xfrm>
            <a:off x="4071938" y="8089900"/>
            <a:ext cx="1255712" cy="1452563"/>
            <a:chOff x="2359" y="3435"/>
            <a:chExt cx="791" cy="915"/>
          </a:xfrm>
        </p:grpSpPr>
        <p:sp>
          <p:nvSpPr>
            <p:cNvPr id="19510" name="Rectangle 138"/>
            <p:cNvSpPr>
              <a:spLocks noChangeArrowheads="1"/>
            </p:cNvSpPr>
            <p:nvPr/>
          </p:nvSpPr>
          <p:spPr bwMode="auto">
            <a:xfrm>
              <a:off x="2359" y="3435"/>
              <a:ext cx="788" cy="505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1" name="Oval 139"/>
            <p:cNvSpPr>
              <a:spLocks noChangeArrowheads="1"/>
            </p:cNvSpPr>
            <p:nvPr/>
          </p:nvSpPr>
          <p:spPr bwMode="auto">
            <a:xfrm>
              <a:off x="2391" y="3544"/>
              <a:ext cx="732" cy="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2" name="Freeform 140"/>
            <p:cNvSpPr>
              <a:spLocks/>
            </p:cNvSpPr>
            <p:nvPr/>
          </p:nvSpPr>
          <p:spPr bwMode="auto">
            <a:xfrm>
              <a:off x="2458" y="3662"/>
              <a:ext cx="478" cy="236"/>
            </a:xfrm>
            <a:custGeom>
              <a:avLst/>
              <a:gdLst>
                <a:gd name="T0" fmla="*/ 0 w 3700"/>
                <a:gd name="T1" fmla="*/ 4 h 1852"/>
                <a:gd name="T2" fmla="*/ 0 w 3700"/>
                <a:gd name="T3" fmla="*/ 3 h 1852"/>
                <a:gd name="T4" fmla="*/ 0 w 3700"/>
                <a:gd name="T5" fmla="*/ 3 h 1852"/>
                <a:gd name="T6" fmla="*/ 0 w 3700"/>
                <a:gd name="T7" fmla="*/ 2 h 1852"/>
                <a:gd name="T8" fmla="*/ 1 w 3700"/>
                <a:gd name="T9" fmla="*/ 2 h 1852"/>
                <a:gd name="T10" fmla="*/ 1 w 3700"/>
                <a:gd name="T11" fmla="*/ 2 h 1852"/>
                <a:gd name="T12" fmla="*/ 1 w 3700"/>
                <a:gd name="T13" fmla="*/ 1 h 1852"/>
                <a:gd name="T14" fmla="*/ 1 w 3700"/>
                <a:gd name="T15" fmla="*/ 1 h 1852"/>
                <a:gd name="T16" fmla="*/ 1 w 3700"/>
                <a:gd name="T17" fmla="*/ 1 h 1852"/>
                <a:gd name="T18" fmla="*/ 2 w 3700"/>
                <a:gd name="T19" fmla="*/ 1 h 1852"/>
                <a:gd name="T20" fmla="*/ 2 w 3700"/>
                <a:gd name="T21" fmla="*/ 1 h 1852"/>
                <a:gd name="T22" fmla="*/ 2 w 3700"/>
                <a:gd name="T23" fmla="*/ 1 h 1852"/>
                <a:gd name="T24" fmla="*/ 2 w 3700"/>
                <a:gd name="T25" fmla="*/ 0 h 1852"/>
                <a:gd name="T26" fmla="*/ 3 w 3700"/>
                <a:gd name="T27" fmla="*/ 0 h 1852"/>
                <a:gd name="T28" fmla="*/ 3 w 3700"/>
                <a:gd name="T29" fmla="*/ 0 h 1852"/>
                <a:gd name="T30" fmla="*/ 3 w 3700"/>
                <a:gd name="T31" fmla="*/ 0 h 1852"/>
                <a:gd name="T32" fmla="*/ 3 w 3700"/>
                <a:gd name="T33" fmla="*/ 0 h 1852"/>
                <a:gd name="T34" fmla="*/ 4 w 3700"/>
                <a:gd name="T35" fmla="*/ 0 h 1852"/>
                <a:gd name="T36" fmla="*/ 4 w 3700"/>
                <a:gd name="T37" fmla="*/ 0 h 1852"/>
                <a:gd name="T38" fmla="*/ 5 w 3700"/>
                <a:gd name="T39" fmla="*/ 0 h 1852"/>
                <a:gd name="T40" fmla="*/ 5 w 3700"/>
                <a:gd name="T41" fmla="*/ 0 h 1852"/>
                <a:gd name="T42" fmla="*/ 5 w 3700"/>
                <a:gd name="T43" fmla="*/ 0 h 1852"/>
                <a:gd name="T44" fmla="*/ 6 w 3700"/>
                <a:gd name="T45" fmla="*/ 0 h 1852"/>
                <a:gd name="T46" fmla="*/ 6 w 3700"/>
                <a:gd name="T47" fmla="*/ 0 h 1852"/>
                <a:gd name="T48" fmla="*/ 6 w 3700"/>
                <a:gd name="T49" fmla="*/ 1 h 1852"/>
                <a:gd name="T50" fmla="*/ 6 w 3700"/>
                <a:gd name="T51" fmla="*/ 1 h 1852"/>
                <a:gd name="T52" fmla="*/ 7 w 3700"/>
                <a:gd name="T53" fmla="*/ 1 h 1852"/>
                <a:gd name="T54" fmla="*/ 7 w 3700"/>
                <a:gd name="T55" fmla="*/ 1 h 1852"/>
                <a:gd name="T56" fmla="*/ 7 w 3700"/>
                <a:gd name="T57" fmla="*/ 1 h 1852"/>
                <a:gd name="T58" fmla="*/ 7 w 3700"/>
                <a:gd name="T59" fmla="*/ 1 h 1852"/>
                <a:gd name="T60" fmla="*/ 7 w 3700"/>
                <a:gd name="T61" fmla="*/ 2 h 1852"/>
                <a:gd name="T62" fmla="*/ 7 w 3700"/>
                <a:gd name="T63" fmla="*/ 2 h 1852"/>
                <a:gd name="T64" fmla="*/ 8 w 3700"/>
                <a:gd name="T65" fmla="*/ 2 h 1852"/>
                <a:gd name="T66" fmla="*/ 8 w 3700"/>
                <a:gd name="T67" fmla="*/ 2 h 1852"/>
                <a:gd name="T68" fmla="*/ 8 w 3700"/>
                <a:gd name="T69" fmla="*/ 3 h 1852"/>
                <a:gd name="T70" fmla="*/ 8 w 3700"/>
                <a:gd name="T71" fmla="*/ 3 h 1852"/>
                <a:gd name="T72" fmla="*/ 8 w 3700"/>
                <a:gd name="T73" fmla="*/ 3 h 1852"/>
                <a:gd name="T74" fmla="*/ 8 w 3700"/>
                <a:gd name="T75" fmla="*/ 3 h 1852"/>
                <a:gd name="T76" fmla="*/ 8 w 3700"/>
                <a:gd name="T77" fmla="*/ 4 h 1852"/>
                <a:gd name="T78" fmla="*/ 8 w 3700"/>
                <a:gd name="T79" fmla="*/ 4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13" name="Oval 141"/>
            <p:cNvSpPr>
              <a:spLocks noChangeArrowheads="1"/>
            </p:cNvSpPr>
            <p:nvPr/>
          </p:nvSpPr>
          <p:spPr bwMode="auto">
            <a:xfrm>
              <a:off x="2410" y="3562"/>
              <a:ext cx="694" cy="6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4" name="Oval 142"/>
            <p:cNvSpPr>
              <a:spLocks noChangeArrowheads="1"/>
            </p:cNvSpPr>
            <p:nvPr/>
          </p:nvSpPr>
          <p:spPr bwMode="auto">
            <a:xfrm>
              <a:off x="2428" y="3580"/>
              <a:ext cx="658" cy="640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5" name="Oval 143"/>
            <p:cNvSpPr>
              <a:spLocks noChangeArrowheads="1"/>
            </p:cNvSpPr>
            <p:nvPr/>
          </p:nvSpPr>
          <p:spPr bwMode="auto">
            <a:xfrm>
              <a:off x="2446" y="3598"/>
              <a:ext cx="622" cy="60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6" name="Oval 144"/>
            <p:cNvSpPr>
              <a:spLocks noChangeArrowheads="1"/>
            </p:cNvSpPr>
            <p:nvPr/>
          </p:nvSpPr>
          <p:spPr bwMode="auto">
            <a:xfrm>
              <a:off x="2465" y="3616"/>
              <a:ext cx="585" cy="569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7" name="Oval 145"/>
            <p:cNvSpPr>
              <a:spLocks noChangeArrowheads="1"/>
            </p:cNvSpPr>
            <p:nvPr/>
          </p:nvSpPr>
          <p:spPr bwMode="auto">
            <a:xfrm>
              <a:off x="2483" y="3633"/>
              <a:ext cx="549" cy="53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8" name="Oval 146"/>
            <p:cNvSpPr>
              <a:spLocks noChangeArrowheads="1"/>
            </p:cNvSpPr>
            <p:nvPr/>
          </p:nvSpPr>
          <p:spPr bwMode="auto">
            <a:xfrm>
              <a:off x="2494" y="3644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19" name="Oval 147"/>
            <p:cNvSpPr>
              <a:spLocks noChangeArrowheads="1"/>
            </p:cNvSpPr>
            <p:nvPr/>
          </p:nvSpPr>
          <p:spPr bwMode="auto">
            <a:xfrm>
              <a:off x="2513" y="3662"/>
              <a:ext cx="490" cy="476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0" name="Oval 148"/>
            <p:cNvSpPr>
              <a:spLocks noChangeArrowheads="1"/>
            </p:cNvSpPr>
            <p:nvPr/>
          </p:nvSpPr>
          <p:spPr bwMode="auto">
            <a:xfrm>
              <a:off x="2530" y="3679"/>
              <a:ext cx="454" cy="44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1" name="Oval 149"/>
            <p:cNvSpPr>
              <a:spLocks noChangeArrowheads="1"/>
            </p:cNvSpPr>
            <p:nvPr/>
          </p:nvSpPr>
          <p:spPr bwMode="auto">
            <a:xfrm>
              <a:off x="2549" y="3697"/>
              <a:ext cx="416" cy="40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2" name="Oval 150"/>
            <p:cNvSpPr>
              <a:spLocks noChangeArrowheads="1"/>
            </p:cNvSpPr>
            <p:nvPr/>
          </p:nvSpPr>
          <p:spPr bwMode="auto">
            <a:xfrm>
              <a:off x="2567" y="3715"/>
              <a:ext cx="380" cy="3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3" name="Oval 151"/>
            <p:cNvSpPr>
              <a:spLocks noChangeArrowheads="1"/>
            </p:cNvSpPr>
            <p:nvPr/>
          </p:nvSpPr>
          <p:spPr bwMode="auto">
            <a:xfrm>
              <a:off x="2578" y="3726"/>
              <a:ext cx="359" cy="34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4" name="Oval 152"/>
            <p:cNvSpPr>
              <a:spLocks noChangeArrowheads="1"/>
            </p:cNvSpPr>
            <p:nvPr/>
          </p:nvSpPr>
          <p:spPr bwMode="auto">
            <a:xfrm>
              <a:off x="2596" y="3744"/>
              <a:ext cx="322" cy="31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5" name="Oval 153"/>
            <p:cNvSpPr>
              <a:spLocks noChangeArrowheads="1"/>
            </p:cNvSpPr>
            <p:nvPr/>
          </p:nvSpPr>
          <p:spPr bwMode="auto">
            <a:xfrm>
              <a:off x="2615" y="3762"/>
              <a:ext cx="285" cy="277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6" name="Oval 154"/>
            <p:cNvSpPr>
              <a:spLocks noChangeArrowheads="1"/>
            </p:cNvSpPr>
            <p:nvPr/>
          </p:nvSpPr>
          <p:spPr bwMode="auto">
            <a:xfrm>
              <a:off x="2633" y="3779"/>
              <a:ext cx="249" cy="242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27" name="Line 155"/>
            <p:cNvSpPr>
              <a:spLocks noChangeShapeType="1"/>
            </p:cNvSpPr>
            <p:nvPr/>
          </p:nvSpPr>
          <p:spPr bwMode="auto">
            <a:xfrm>
              <a:off x="2757" y="3513"/>
              <a:ext cx="0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28" name="Line 156"/>
            <p:cNvSpPr>
              <a:spLocks noChangeShapeType="1"/>
            </p:cNvSpPr>
            <p:nvPr/>
          </p:nvSpPr>
          <p:spPr bwMode="auto">
            <a:xfrm rot="-2684117">
              <a:off x="2623" y="3571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29" name="Line 157"/>
            <p:cNvSpPr>
              <a:spLocks noChangeShapeType="1"/>
            </p:cNvSpPr>
            <p:nvPr/>
          </p:nvSpPr>
          <p:spPr bwMode="auto">
            <a:xfrm rot="2715883">
              <a:off x="2894" y="3572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0" name="Line 158"/>
            <p:cNvSpPr>
              <a:spLocks noChangeShapeType="1"/>
            </p:cNvSpPr>
            <p:nvPr/>
          </p:nvSpPr>
          <p:spPr bwMode="auto">
            <a:xfrm rot="17516677" flipH="1">
              <a:off x="2580" y="3636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1" name="Line 159"/>
            <p:cNvSpPr>
              <a:spLocks noChangeShapeType="1"/>
            </p:cNvSpPr>
            <p:nvPr/>
          </p:nvSpPr>
          <p:spPr bwMode="auto">
            <a:xfrm rot="-1316677">
              <a:off x="2685" y="3529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2" name="Line 160"/>
            <p:cNvSpPr>
              <a:spLocks noChangeShapeType="1"/>
            </p:cNvSpPr>
            <p:nvPr/>
          </p:nvSpPr>
          <p:spPr bwMode="auto">
            <a:xfrm rot="1316677" flipH="1">
              <a:off x="2830" y="3529"/>
              <a:ext cx="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3" name="Line 161"/>
            <p:cNvSpPr>
              <a:spLocks noChangeShapeType="1"/>
            </p:cNvSpPr>
            <p:nvPr/>
          </p:nvSpPr>
          <p:spPr bwMode="auto">
            <a:xfrm rot="4083323">
              <a:off x="2935" y="363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4" name="Rectangle 162"/>
            <p:cNvSpPr>
              <a:spLocks noChangeArrowheads="1"/>
            </p:cNvSpPr>
            <p:nvPr/>
          </p:nvSpPr>
          <p:spPr bwMode="auto">
            <a:xfrm>
              <a:off x="2365" y="3993"/>
              <a:ext cx="782" cy="3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44000" bIns="0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Management 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600" b="1" i="1"/>
                <a:t>Paternaliste</a:t>
              </a:r>
            </a:p>
          </p:txBody>
        </p:sp>
        <p:sp>
          <p:nvSpPr>
            <p:cNvPr id="19535" name="Rectangle 163"/>
            <p:cNvSpPr>
              <a:spLocks noChangeArrowheads="1"/>
            </p:cNvSpPr>
            <p:nvPr/>
          </p:nvSpPr>
          <p:spPr bwMode="auto">
            <a:xfrm>
              <a:off x="2360" y="3900"/>
              <a:ext cx="790" cy="13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36" name="Line 164"/>
            <p:cNvSpPr>
              <a:spLocks noChangeShapeType="1"/>
            </p:cNvSpPr>
            <p:nvPr/>
          </p:nvSpPr>
          <p:spPr bwMode="auto">
            <a:xfrm rot="-5400000">
              <a:off x="2760" y="3533"/>
              <a:ext cx="0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537" name="Rectangle 165"/>
            <p:cNvSpPr>
              <a:spLocks noChangeArrowheads="1"/>
            </p:cNvSpPr>
            <p:nvPr/>
          </p:nvSpPr>
          <p:spPr bwMode="auto">
            <a:xfrm>
              <a:off x="2365" y="3436"/>
              <a:ext cx="782" cy="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538" name="Freeform 166"/>
            <p:cNvSpPr>
              <a:spLocks/>
            </p:cNvSpPr>
            <p:nvPr/>
          </p:nvSpPr>
          <p:spPr bwMode="auto">
            <a:xfrm>
              <a:off x="2613" y="3558"/>
              <a:ext cx="411" cy="312"/>
            </a:xfrm>
            <a:custGeom>
              <a:avLst/>
              <a:gdLst>
                <a:gd name="T0" fmla="*/ 138 w 411"/>
                <a:gd name="T1" fmla="*/ 3 h 312"/>
                <a:gd name="T2" fmla="*/ 38 w 411"/>
                <a:gd name="T3" fmla="*/ 19 h 312"/>
                <a:gd name="T4" fmla="*/ 0 w 411"/>
                <a:gd name="T5" fmla="*/ 34 h 312"/>
                <a:gd name="T6" fmla="*/ 67 w 411"/>
                <a:gd name="T7" fmla="*/ 178 h 312"/>
                <a:gd name="T8" fmla="*/ 93 w 411"/>
                <a:gd name="T9" fmla="*/ 166 h 312"/>
                <a:gd name="T10" fmla="*/ 143 w 411"/>
                <a:gd name="T11" fmla="*/ 162 h 312"/>
                <a:gd name="T12" fmla="*/ 205 w 411"/>
                <a:gd name="T13" fmla="*/ 176 h 312"/>
                <a:gd name="T14" fmla="*/ 263 w 411"/>
                <a:gd name="T15" fmla="*/ 214 h 312"/>
                <a:gd name="T16" fmla="*/ 301 w 411"/>
                <a:gd name="T17" fmla="*/ 260 h 312"/>
                <a:gd name="T18" fmla="*/ 321 w 411"/>
                <a:gd name="T19" fmla="*/ 304 h 312"/>
                <a:gd name="T20" fmla="*/ 327 w 411"/>
                <a:gd name="T21" fmla="*/ 312 h 312"/>
                <a:gd name="T22" fmla="*/ 411 w 411"/>
                <a:gd name="T23" fmla="*/ 303 h 312"/>
                <a:gd name="T24" fmla="*/ 410 w 411"/>
                <a:gd name="T25" fmla="*/ 294 h 312"/>
                <a:gd name="T26" fmla="*/ 395 w 411"/>
                <a:gd name="T27" fmla="*/ 243 h 312"/>
                <a:gd name="T28" fmla="*/ 347 w 411"/>
                <a:gd name="T29" fmla="*/ 172 h 312"/>
                <a:gd name="T30" fmla="*/ 278 w 411"/>
                <a:gd name="T31" fmla="*/ 114 h 312"/>
                <a:gd name="T32" fmla="*/ 258 w 411"/>
                <a:gd name="T33" fmla="*/ 105 h 312"/>
                <a:gd name="T34" fmla="*/ 293 w 411"/>
                <a:gd name="T35" fmla="*/ 39 h 312"/>
                <a:gd name="T36" fmla="*/ 213 w 411"/>
                <a:gd name="T37" fmla="*/ 10 h 312"/>
                <a:gd name="T38" fmla="*/ 138 w 411"/>
                <a:gd name="T39" fmla="*/ 3 h 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1"/>
                <a:gd name="T61" fmla="*/ 0 h 312"/>
                <a:gd name="T62" fmla="*/ 411 w 411"/>
                <a:gd name="T63" fmla="*/ 312 h 3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1" h="312">
                  <a:moveTo>
                    <a:pt x="138" y="3"/>
                  </a:moveTo>
                  <a:cubicBezTo>
                    <a:pt x="109" y="4"/>
                    <a:pt x="61" y="14"/>
                    <a:pt x="38" y="19"/>
                  </a:cubicBezTo>
                  <a:lnTo>
                    <a:pt x="0" y="34"/>
                  </a:lnTo>
                  <a:lnTo>
                    <a:pt x="67" y="178"/>
                  </a:lnTo>
                  <a:lnTo>
                    <a:pt x="93" y="166"/>
                  </a:lnTo>
                  <a:cubicBezTo>
                    <a:pt x="106" y="163"/>
                    <a:pt x="124" y="160"/>
                    <a:pt x="143" y="162"/>
                  </a:cubicBezTo>
                  <a:cubicBezTo>
                    <a:pt x="162" y="164"/>
                    <a:pt x="185" y="167"/>
                    <a:pt x="205" y="176"/>
                  </a:cubicBezTo>
                  <a:cubicBezTo>
                    <a:pt x="225" y="185"/>
                    <a:pt x="247" y="200"/>
                    <a:pt x="263" y="214"/>
                  </a:cubicBezTo>
                  <a:cubicBezTo>
                    <a:pt x="279" y="228"/>
                    <a:pt x="291" y="245"/>
                    <a:pt x="301" y="260"/>
                  </a:cubicBezTo>
                  <a:cubicBezTo>
                    <a:pt x="311" y="275"/>
                    <a:pt x="317" y="295"/>
                    <a:pt x="321" y="304"/>
                  </a:cubicBezTo>
                  <a:lnTo>
                    <a:pt x="327" y="312"/>
                  </a:lnTo>
                  <a:lnTo>
                    <a:pt x="411" y="303"/>
                  </a:lnTo>
                  <a:lnTo>
                    <a:pt x="410" y="294"/>
                  </a:lnTo>
                  <a:cubicBezTo>
                    <a:pt x="407" y="284"/>
                    <a:pt x="405" y="263"/>
                    <a:pt x="395" y="243"/>
                  </a:cubicBezTo>
                  <a:cubicBezTo>
                    <a:pt x="385" y="223"/>
                    <a:pt x="366" y="193"/>
                    <a:pt x="347" y="172"/>
                  </a:cubicBezTo>
                  <a:cubicBezTo>
                    <a:pt x="328" y="151"/>
                    <a:pt x="293" y="125"/>
                    <a:pt x="278" y="114"/>
                  </a:cubicBezTo>
                  <a:lnTo>
                    <a:pt x="258" y="105"/>
                  </a:lnTo>
                  <a:lnTo>
                    <a:pt x="293" y="39"/>
                  </a:lnTo>
                  <a:cubicBezTo>
                    <a:pt x="286" y="23"/>
                    <a:pt x="239" y="16"/>
                    <a:pt x="213" y="10"/>
                  </a:cubicBezTo>
                  <a:cubicBezTo>
                    <a:pt x="187" y="4"/>
                    <a:pt x="170" y="0"/>
                    <a:pt x="138" y="3"/>
                  </a:cubicBezTo>
                  <a:close/>
                </a:path>
              </a:pathLst>
            </a:custGeom>
            <a:solidFill>
              <a:srgbClr val="FFFF99">
                <a:alpha val="7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505" name="Rectangle 167"/>
          <p:cNvSpPr>
            <a:spLocks noChangeArrowheads="1"/>
          </p:cNvSpPr>
          <p:nvPr/>
        </p:nvSpPr>
        <p:spPr bwMode="auto">
          <a:xfrm>
            <a:off x="668338" y="7345363"/>
            <a:ext cx="1258887" cy="657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9966"/>
              </a:gs>
            </a:gsLst>
            <a:lin ang="0" scaled="1"/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/>
              <a:t>A</a:t>
            </a:r>
            <a:br>
              <a:rPr lang="fr-FR" altLang="fr-FR" sz="1600" b="1"/>
            </a:br>
            <a:r>
              <a:rPr lang="fr-FR" altLang="fr-FR" sz="1600" b="1"/>
              <a:t>Technique</a:t>
            </a:r>
            <a:endParaRPr lang="fr-FR" altLang="fr-FR" sz="1600"/>
          </a:p>
        </p:txBody>
      </p:sp>
      <p:sp>
        <p:nvSpPr>
          <p:cNvPr id="19506" name="Rectangle 168"/>
          <p:cNvSpPr>
            <a:spLocks noChangeArrowheads="1"/>
          </p:cNvSpPr>
          <p:nvPr/>
        </p:nvSpPr>
        <p:spPr bwMode="auto">
          <a:xfrm>
            <a:off x="1995488" y="7345363"/>
            <a:ext cx="1258887" cy="65722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100000">
                <a:srgbClr val="CCFF66"/>
              </a:gs>
            </a:gsLst>
            <a:lin ang="0" scaled="1"/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/>
              <a:t>B</a:t>
            </a:r>
            <a:br>
              <a:rPr lang="fr-FR" altLang="fr-FR" sz="1600" b="1"/>
            </a:br>
            <a:r>
              <a:rPr lang="fr-FR" altLang="fr-FR" sz="1600" b="1"/>
              <a:t>Organisé</a:t>
            </a:r>
            <a:endParaRPr lang="fr-FR" altLang="fr-FR" sz="1600"/>
          </a:p>
        </p:txBody>
      </p:sp>
      <p:sp>
        <p:nvSpPr>
          <p:cNvPr id="19507" name="Rectangle 169"/>
          <p:cNvSpPr>
            <a:spLocks noChangeArrowheads="1"/>
          </p:cNvSpPr>
          <p:nvPr/>
        </p:nvSpPr>
        <p:spPr bwMode="auto">
          <a:xfrm>
            <a:off x="4071938" y="7345363"/>
            <a:ext cx="1258887" cy="6572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00"/>
              </a:gs>
            </a:gsLst>
            <a:lin ang="0" scaled="1"/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/>
              <a:t>C</a:t>
            </a:r>
            <a:br>
              <a:rPr lang="fr-FR" altLang="fr-FR" sz="1600" b="1"/>
            </a:br>
            <a:r>
              <a:rPr lang="fr-FR" altLang="fr-FR" sz="1600" b="1"/>
              <a:t>Relationnel</a:t>
            </a:r>
            <a:endParaRPr lang="fr-FR" altLang="fr-FR" sz="1600"/>
          </a:p>
        </p:txBody>
      </p:sp>
      <p:sp>
        <p:nvSpPr>
          <p:cNvPr id="19508" name="Rectangle 170"/>
          <p:cNvSpPr>
            <a:spLocks noChangeArrowheads="1"/>
          </p:cNvSpPr>
          <p:nvPr/>
        </p:nvSpPr>
        <p:spPr bwMode="auto">
          <a:xfrm>
            <a:off x="5397500" y="7345363"/>
            <a:ext cx="1258888" cy="6572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6600"/>
              </a:gs>
            </a:gsLst>
            <a:lin ang="0" scaled="1"/>
          </a:gra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600" b="1"/>
              <a:t>D</a:t>
            </a:r>
            <a:br>
              <a:rPr lang="fr-FR" altLang="fr-FR" sz="1600" b="1"/>
            </a:br>
            <a:r>
              <a:rPr lang="fr-FR" altLang="fr-FR" sz="1600" b="1"/>
              <a:t>Créatif</a:t>
            </a:r>
            <a:endParaRPr lang="fr-FR" altLang="fr-FR" sz="1600"/>
          </a:p>
        </p:txBody>
      </p:sp>
      <p:sp>
        <p:nvSpPr>
          <p:cNvPr id="19509" name="Rectangle 9"/>
          <p:cNvSpPr>
            <a:spLocks noChangeArrowheads="1"/>
          </p:cNvSpPr>
          <p:nvPr/>
        </p:nvSpPr>
        <p:spPr bwMode="auto">
          <a:xfrm>
            <a:off x="547688" y="1323975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2"/>
          <p:cNvSpPr>
            <a:spLocks/>
          </p:cNvSpPr>
          <p:nvPr/>
        </p:nvSpPr>
        <p:spPr bwMode="auto">
          <a:xfrm>
            <a:off x="6292850" y="1570038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2" name="Freeform 3"/>
          <p:cNvSpPr>
            <a:spLocks/>
          </p:cNvSpPr>
          <p:nvPr/>
        </p:nvSpPr>
        <p:spPr bwMode="auto">
          <a:xfrm>
            <a:off x="6599238" y="130175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6594475" y="1327150"/>
            <a:ext cx="4763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6591300" y="133032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6565900" y="1301750"/>
            <a:ext cx="1588" cy="1588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6565900" y="131445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38175" y="136048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N°06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Adapter le style de management/situation (1/3)</a:t>
            </a:r>
          </a:p>
        </p:txBody>
      </p:sp>
      <p:grpSp>
        <p:nvGrpSpPr>
          <p:cNvPr id="20488" name="Groupe 161"/>
          <p:cNvGrpSpPr>
            <a:grpSpLocks/>
          </p:cNvGrpSpPr>
          <p:nvPr/>
        </p:nvGrpSpPr>
        <p:grpSpPr bwMode="auto">
          <a:xfrm>
            <a:off x="660400" y="3159125"/>
            <a:ext cx="6330950" cy="6567488"/>
            <a:chOff x="204788" y="2006600"/>
            <a:chExt cx="6330950" cy="6567488"/>
          </a:xfrm>
        </p:grpSpPr>
        <p:sp>
          <p:nvSpPr>
            <p:cNvPr id="20513" name="Oval 819"/>
            <p:cNvSpPr>
              <a:spLocks noChangeArrowheads="1"/>
            </p:cNvSpPr>
            <p:nvPr/>
          </p:nvSpPr>
          <p:spPr bwMode="auto">
            <a:xfrm>
              <a:off x="1295400" y="2808288"/>
              <a:ext cx="3943350" cy="3836987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14" name="Rectangle 814"/>
            <p:cNvSpPr>
              <a:spLocks noChangeArrowheads="1"/>
            </p:cNvSpPr>
            <p:nvPr/>
          </p:nvSpPr>
          <p:spPr bwMode="auto">
            <a:xfrm>
              <a:off x="211138" y="2006600"/>
              <a:ext cx="6321425" cy="3568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15" name="Oval 815"/>
            <p:cNvSpPr>
              <a:spLocks noChangeArrowheads="1"/>
            </p:cNvSpPr>
            <p:nvPr/>
          </p:nvSpPr>
          <p:spPr bwMode="auto">
            <a:xfrm>
              <a:off x="947738" y="2468563"/>
              <a:ext cx="4641850" cy="451485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C0C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16" name="Freeform 816"/>
            <p:cNvSpPr>
              <a:spLocks/>
            </p:cNvSpPr>
            <p:nvPr/>
          </p:nvSpPr>
          <p:spPr bwMode="auto">
            <a:xfrm>
              <a:off x="1371600" y="3216275"/>
              <a:ext cx="3030538" cy="1495425"/>
            </a:xfrm>
            <a:custGeom>
              <a:avLst/>
              <a:gdLst>
                <a:gd name="T0" fmla="*/ 2147483647 w 3700"/>
                <a:gd name="T1" fmla="*/ 2147483647 h 1852"/>
                <a:gd name="T2" fmla="*/ 2147483647 w 3700"/>
                <a:gd name="T3" fmla="*/ 2147483647 h 1852"/>
                <a:gd name="T4" fmla="*/ 2147483647 w 3700"/>
                <a:gd name="T5" fmla="*/ 2147483647 h 1852"/>
                <a:gd name="T6" fmla="*/ 2147483647 w 3700"/>
                <a:gd name="T7" fmla="*/ 2147483647 h 1852"/>
                <a:gd name="T8" fmla="*/ 2147483647 w 3700"/>
                <a:gd name="T9" fmla="*/ 2147483647 h 1852"/>
                <a:gd name="T10" fmla="*/ 2147483647 w 3700"/>
                <a:gd name="T11" fmla="*/ 2147483647 h 1852"/>
                <a:gd name="T12" fmla="*/ 2147483647 w 3700"/>
                <a:gd name="T13" fmla="*/ 2147483647 h 1852"/>
                <a:gd name="T14" fmla="*/ 2147483647 w 3700"/>
                <a:gd name="T15" fmla="*/ 2147483647 h 1852"/>
                <a:gd name="T16" fmla="*/ 2147483647 w 3700"/>
                <a:gd name="T17" fmla="*/ 2147483647 h 1852"/>
                <a:gd name="T18" fmla="*/ 2147483647 w 3700"/>
                <a:gd name="T19" fmla="*/ 2147483647 h 1852"/>
                <a:gd name="T20" fmla="*/ 2147483647 w 3700"/>
                <a:gd name="T21" fmla="*/ 2147483647 h 1852"/>
                <a:gd name="T22" fmla="*/ 2147483647 w 3700"/>
                <a:gd name="T23" fmla="*/ 2147483647 h 1852"/>
                <a:gd name="T24" fmla="*/ 2147483647 w 3700"/>
                <a:gd name="T25" fmla="*/ 2147483647 h 1852"/>
                <a:gd name="T26" fmla="*/ 2147483647 w 3700"/>
                <a:gd name="T27" fmla="*/ 2147483647 h 1852"/>
                <a:gd name="T28" fmla="*/ 2147483647 w 3700"/>
                <a:gd name="T29" fmla="*/ 2147483647 h 1852"/>
                <a:gd name="T30" fmla="*/ 2147483647 w 3700"/>
                <a:gd name="T31" fmla="*/ 2147483647 h 1852"/>
                <a:gd name="T32" fmla="*/ 2147483647 w 3700"/>
                <a:gd name="T33" fmla="*/ 2147483647 h 1852"/>
                <a:gd name="T34" fmla="*/ 2147483647 w 3700"/>
                <a:gd name="T35" fmla="*/ 2147483647 h 1852"/>
                <a:gd name="T36" fmla="*/ 2147483647 w 3700"/>
                <a:gd name="T37" fmla="*/ 2147483647 h 1852"/>
                <a:gd name="T38" fmla="*/ 2147483647 w 3700"/>
                <a:gd name="T39" fmla="*/ 2147483647 h 1852"/>
                <a:gd name="T40" fmla="*/ 2147483647 w 3700"/>
                <a:gd name="T41" fmla="*/ 2147483647 h 1852"/>
                <a:gd name="T42" fmla="*/ 2147483647 w 3700"/>
                <a:gd name="T43" fmla="*/ 2147483647 h 1852"/>
                <a:gd name="T44" fmla="*/ 2147483647 w 3700"/>
                <a:gd name="T45" fmla="*/ 2147483647 h 1852"/>
                <a:gd name="T46" fmla="*/ 2147483647 w 3700"/>
                <a:gd name="T47" fmla="*/ 2147483647 h 1852"/>
                <a:gd name="T48" fmla="*/ 2147483647 w 3700"/>
                <a:gd name="T49" fmla="*/ 2147483647 h 1852"/>
                <a:gd name="T50" fmla="*/ 2147483647 w 3700"/>
                <a:gd name="T51" fmla="*/ 2147483647 h 1852"/>
                <a:gd name="T52" fmla="*/ 2147483647 w 3700"/>
                <a:gd name="T53" fmla="*/ 2147483647 h 1852"/>
                <a:gd name="T54" fmla="*/ 2147483647 w 3700"/>
                <a:gd name="T55" fmla="*/ 2147483647 h 1852"/>
                <a:gd name="T56" fmla="*/ 2147483647 w 3700"/>
                <a:gd name="T57" fmla="*/ 2147483647 h 1852"/>
                <a:gd name="T58" fmla="*/ 2147483647 w 3700"/>
                <a:gd name="T59" fmla="*/ 2147483647 h 1852"/>
                <a:gd name="T60" fmla="*/ 2147483647 w 3700"/>
                <a:gd name="T61" fmla="*/ 2147483647 h 1852"/>
                <a:gd name="T62" fmla="*/ 2147483647 w 3700"/>
                <a:gd name="T63" fmla="*/ 2147483647 h 1852"/>
                <a:gd name="T64" fmla="*/ 2147483647 w 3700"/>
                <a:gd name="T65" fmla="*/ 2147483647 h 1852"/>
                <a:gd name="T66" fmla="*/ 2147483647 w 3700"/>
                <a:gd name="T67" fmla="*/ 2147483647 h 1852"/>
                <a:gd name="T68" fmla="*/ 2147483647 w 3700"/>
                <a:gd name="T69" fmla="*/ 2147483647 h 1852"/>
                <a:gd name="T70" fmla="*/ 2147483647 w 3700"/>
                <a:gd name="T71" fmla="*/ 2147483647 h 1852"/>
                <a:gd name="T72" fmla="*/ 2147483647 w 3700"/>
                <a:gd name="T73" fmla="*/ 2147483647 h 1852"/>
                <a:gd name="T74" fmla="*/ 2147483647 w 3700"/>
                <a:gd name="T75" fmla="*/ 2147483647 h 1852"/>
                <a:gd name="T76" fmla="*/ 2147483647 w 3700"/>
                <a:gd name="T77" fmla="*/ 2147483647 h 1852"/>
                <a:gd name="T78" fmla="*/ 2147483647 w 3700"/>
                <a:gd name="T79" fmla="*/ 2147483647 h 1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0"/>
                <a:gd name="T121" fmla="*/ 0 h 1852"/>
                <a:gd name="T122" fmla="*/ 3700 w 3700"/>
                <a:gd name="T123" fmla="*/ 1852 h 1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0" h="1852">
                  <a:moveTo>
                    <a:pt x="0" y="1852"/>
                  </a:moveTo>
                  <a:lnTo>
                    <a:pt x="4" y="1740"/>
                  </a:lnTo>
                  <a:lnTo>
                    <a:pt x="12" y="1632"/>
                  </a:lnTo>
                  <a:lnTo>
                    <a:pt x="32" y="1500"/>
                  </a:lnTo>
                  <a:lnTo>
                    <a:pt x="56" y="1386"/>
                  </a:lnTo>
                  <a:lnTo>
                    <a:pt x="94" y="1264"/>
                  </a:lnTo>
                  <a:lnTo>
                    <a:pt x="128" y="1168"/>
                  </a:lnTo>
                  <a:lnTo>
                    <a:pt x="154" y="1092"/>
                  </a:lnTo>
                  <a:lnTo>
                    <a:pt x="192" y="1008"/>
                  </a:lnTo>
                  <a:lnTo>
                    <a:pt x="232" y="924"/>
                  </a:lnTo>
                  <a:lnTo>
                    <a:pt x="262" y="866"/>
                  </a:lnTo>
                  <a:lnTo>
                    <a:pt x="314" y="784"/>
                  </a:lnTo>
                  <a:lnTo>
                    <a:pt x="360" y="720"/>
                  </a:lnTo>
                  <a:lnTo>
                    <a:pt x="408" y="660"/>
                  </a:lnTo>
                  <a:lnTo>
                    <a:pt x="456" y="600"/>
                  </a:lnTo>
                  <a:lnTo>
                    <a:pt x="492" y="564"/>
                  </a:lnTo>
                  <a:lnTo>
                    <a:pt x="524" y="528"/>
                  </a:lnTo>
                  <a:lnTo>
                    <a:pt x="572" y="484"/>
                  </a:lnTo>
                  <a:lnTo>
                    <a:pt x="624" y="444"/>
                  </a:lnTo>
                  <a:lnTo>
                    <a:pt x="698" y="384"/>
                  </a:lnTo>
                  <a:lnTo>
                    <a:pt x="744" y="352"/>
                  </a:lnTo>
                  <a:lnTo>
                    <a:pt x="796" y="316"/>
                  </a:lnTo>
                  <a:lnTo>
                    <a:pt x="844" y="284"/>
                  </a:lnTo>
                  <a:lnTo>
                    <a:pt x="928" y="236"/>
                  </a:lnTo>
                  <a:lnTo>
                    <a:pt x="988" y="204"/>
                  </a:lnTo>
                  <a:lnTo>
                    <a:pt x="1064" y="172"/>
                  </a:lnTo>
                  <a:lnTo>
                    <a:pt x="1144" y="140"/>
                  </a:lnTo>
                  <a:lnTo>
                    <a:pt x="1224" y="108"/>
                  </a:lnTo>
                  <a:lnTo>
                    <a:pt x="1304" y="82"/>
                  </a:lnTo>
                  <a:lnTo>
                    <a:pt x="1364" y="68"/>
                  </a:lnTo>
                  <a:lnTo>
                    <a:pt x="1450" y="48"/>
                  </a:lnTo>
                  <a:lnTo>
                    <a:pt x="1504" y="36"/>
                  </a:lnTo>
                  <a:lnTo>
                    <a:pt x="1574" y="22"/>
                  </a:lnTo>
                  <a:lnTo>
                    <a:pt x="1628" y="16"/>
                  </a:lnTo>
                  <a:lnTo>
                    <a:pt x="1702" y="8"/>
                  </a:lnTo>
                  <a:lnTo>
                    <a:pt x="1768" y="4"/>
                  </a:lnTo>
                  <a:lnTo>
                    <a:pt x="1856" y="0"/>
                  </a:lnTo>
                  <a:lnTo>
                    <a:pt x="1932" y="4"/>
                  </a:lnTo>
                  <a:lnTo>
                    <a:pt x="2024" y="8"/>
                  </a:lnTo>
                  <a:lnTo>
                    <a:pt x="2132" y="24"/>
                  </a:lnTo>
                  <a:lnTo>
                    <a:pt x="2212" y="38"/>
                  </a:lnTo>
                  <a:lnTo>
                    <a:pt x="2308" y="56"/>
                  </a:lnTo>
                  <a:lnTo>
                    <a:pt x="2432" y="92"/>
                  </a:lnTo>
                  <a:lnTo>
                    <a:pt x="2472" y="104"/>
                  </a:lnTo>
                  <a:lnTo>
                    <a:pt x="2532" y="124"/>
                  </a:lnTo>
                  <a:lnTo>
                    <a:pt x="2592" y="144"/>
                  </a:lnTo>
                  <a:lnTo>
                    <a:pt x="2648" y="168"/>
                  </a:lnTo>
                  <a:lnTo>
                    <a:pt x="2688" y="188"/>
                  </a:lnTo>
                  <a:lnTo>
                    <a:pt x="2748" y="220"/>
                  </a:lnTo>
                  <a:lnTo>
                    <a:pt x="2796" y="246"/>
                  </a:lnTo>
                  <a:lnTo>
                    <a:pt x="2860" y="284"/>
                  </a:lnTo>
                  <a:lnTo>
                    <a:pt x="2928" y="324"/>
                  </a:lnTo>
                  <a:lnTo>
                    <a:pt x="2984" y="364"/>
                  </a:lnTo>
                  <a:lnTo>
                    <a:pt x="3036" y="400"/>
                  </a:lnTo>
                  <a:lnTo>
                    <a:pt x="3076" y="432"/>
                  </a:lnTo>
                  <a:lnTo>
                    <a:pt x="3104" y="456"/>
                  </a:lnTo>
                  <a:lnTo>
                    <a:pt x="3160" y="504"/>
                  </a:lnTo>
                  <a:lnTo>
                    <a:pt x="3188" y="532"/>
                  </a:lnTo>
                  <a:lnTo>
                    <a:pt x="3224" y="576"/>
                  </a:lnTo>
                  <a:lnTo>
                    <a:pt x="3268" y="632"/>
                  </a:lnTo>
                  <a:lnTo>
                    <a:pt x="3324" y="704"/>
                  </a:lnTo>
                  <a:lnTo>
                    <a:pt x="3356" y="744"/>
                  </a:lnTo>
                  <a:lnTo>
                    <a:pt x="3392" y="804"/>
                  </a:lnTo>
                  <a:lnTo>
                    <a:pt x="3460" y="910"/>
                  </a:lnTo>
                  <a:lnTo>
                    <a:pt x="3488" y="964"/>
                  </a:lnTo>
                  <a:lnTo>
                    <a:pt x="3514" y="1020"/>
                  </a:lnTo>
                  <a:lnTo>
                    <a:pt x="3536" y="1064"/>
                  </a:lnTo>
                  <a:lnTo>
                    <a:pt x="3556" y="1120"/>
                  </a:lnTo>
                  <a:lnTo>
                    <a:pt x="3576" y="1168"/>
                  </a:lnTo>
                  <a:lnTo>
                    <a:pt x="3596" y="1216"/>
                  </a:lnTo>
                  <a:lnTo>
                    <a:pt x="3626" y="1310"/>
                  </a:lnTo>
                  <a:lnTo>
                    <a:pt x="3640" y="1364"/>
                  </a:lnTo>
                  <a:lnTo>
                    <a:pt x="3656" y="1426"/>
                  </a:lnTo>
                  <a:lnTo>
                    <a:pt x="3668" y="1480"/>
                  </a:lnTo>
                  <a:lnTo>
                    <a:pt x="3682" y="1556"/>
                  </a:lnTo>
                  <a:lnTo>
                    <a:pt x="3688" y="1616"/>
                  </a:lnTo>
                  <a:lnTo>
                    <a:pt x="3698" y="1688"/>
                  </a:lnTo>
                  <a:lnTo>
                    <a:pt x="3700" y="1748"/>
                  </a:lnTo>
                  <a:lnTo>
                    <a:pt x="3700" y="1812"/>
                  </a:lnTo>
                  <a:lnTo>
                    <a:pt x="3700" y="1852"/>
                  </a:lnTo>
                </a:path>
              </a:pathLst>
            </a:custGeom>
            <a:noFill/>
            <a:ln w="1016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17" name="Oval 817"/>
            <p:cNvSpPr>
              <a:spLocks noChangeArrowheads="1"/>
            </p:cNvSpPr>
            <p:nvPr/>
          </p:nvSpPr>
          <p:spPr bwMode="auto">
            <a:xfrm>
              <a:off x="1065213" y="2579688"/>
              <a:ext cx="4408487" cy="42910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1"/>
            </a:gra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18" name="Oval 818"/>
            <p:cNvSpPr>
              <a:spLocks noChangeArrowheads="1"/>
            </p:cNvSpPr>
            <p:nvPr/>
          </p:nvSpPr>
          <p:spPr bwMode="auto">
            <a:xfrm>
              <a:off x="1179513" y="2695575"/>
              <a:ext cx="4176712" cy="4062413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50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19" name="Oval 820"/>
            <p:cNvSpPr>
              <a:spLocks noChangeArrowheads="1"/>
            </p:cNvSpPr>
            <p:nvPr/>
          </p:nvSpPr>
          <p:spPr bwMode="auto">
            <a:xfrm>
              <a:off x="1414463" y="2921000"/>
              <a:ext cx="3711575" cy="3611563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0" name="Oval 821"/>
            <p:cNvSpPr>
              <a:spLocks noChangeArrowheads="1"/>
            </p:cNvSpPr>
            <p:nvPr/>
          </p:nvSpPr>
          <p:spPr bwMode="auto">
            <a:xfrm>
              <a:off x="1530350" y="3033713"/>
              <a:ext cx="3482975" cy="3384550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1" name="Oval 822"/>
            <p:cNvSpPr>
              <a:spLocks noChangeArrowheads="1"/>
            </p:cNvSpPr>
            <p:nvPr/>
          </p:nvSpPr>
          <p:spPr bwMode="auto">
            <a:xfrm>
              <a:off x="1600200" y="3101975"/>
              <a:ext cx="3340100" cy="324961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2" name="Oval 823"/>
            <p:cNvSpPr>
              <a:spLocks noChangeArrowheads="1"/>
            </p:cNvSpPr>
            <p:nvPr/>
          </p:nvSpPr>
          <p:spPr bwMode="auto">
            <a:xfrm>
              <a:off x="1716088" y="3214688"/>
              <a:ext cx="3109912" cy="302418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3" name="Oval 824"/>
            <p:cNvSpPr>
              <a:spLocks noChangeArrowheads="1"/>
            </p:cNvSpPr>
            <p:nvPr/>
          </p:nvSpPr>
          <p:spPr bwMode="auto">
            <a:xfrm>
              <a:off x="1830388" y="3327400"/>
              <a:ext cx="2878137" cy="2800350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66FF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4" name="Oval 825"/>
            <p:cNvSpPr>
              <a:spLocks noChangeArrowheads="1"/>
            </p:cNvSpPr>
            <p:nvPr/>
          </p:nvSpPr>
          <p:spPr bwMode="auto">
            <a:xfrm>
              <a:off x="1944688" y="3440113"/>
              <a:ext cx="2644775" cy="2574925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100000">
                  <a:srgbClr val="99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5" name="Oval 826"/>
            <p:cNvSpPr>
              <a:spLocks noChangeArrowheads="1"/>
            </p:cNvSpPr>
            <p:nvPr/>
          </p:nvSpPr>
          <p:spPr bwMode="auto">
            <a:xfrm>
              <a:off x="2062163" y="3554413"/>
              <a:ext cx="2413000" cy="23479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6" name="Oval 827"/>
            <p:cNvSpPr>
              <a:spLocks noChangeArrowheads="1"/>
            </p:cNvSpPr>
            <p:nvPr/>
          </p:nvSpPr>
          <p:spPr bwMode="auto">
            <a:xfrm>
              <a:off x="2133600" y="3619500"/>
              <a:ext cx="2273300" cy="221297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7" name="Oval 828"/>
            <p:cNvSpPr>
              <a:spLocks noChangeArrowheads="1"/>
            </p:cNvSpPr>
            <p:nvPr/>
          </p:nvSpPr>
          <p:spPr bwMode="auto">
            <a:xfrm>
              <a:off x="2249488" y="3733800"/>
              <a:ext cx="2041525" cy="1987550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8" name="Oval 829"/>
            <p:cNvSpPr>
              <a:spLocks noChangeArrowheads="1"/>
            </p:cNvSpPr>
            <p:nvPr/>
          </p:nvSpPr>
          <p:spPr bwMode="auto">
            <a:xfrm>
              <a:off x="2363788" y="3846513"/>
              <a:ext cx="1811337" cy="1762125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29" name="Oval 830"/>
            <p:cNvSpPr>
              <a:spLocks noChangeArrowheads="1"/>
            </p:cNvSpPr>
            <p:nvPr/>
          </p:nvSpPr>
          <p:spPr bwMode="auto">
            <a:xfrm>
              <a:off x="2481263" y="3959225"/>
              <a:ext cx="1576387" cy="1535113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30" name="Line 831"/>
            <p:cNvSpPr>
              <a:spLocks noChangeShapeType="1"/>
            </p:cNvSpPr>
            <p:nvPr/>
          </p:nvSpPr>
          <p:spPr bwMode="auto">
            <a:xfrm>
              <a:off x="3270250" y="2271713"/>
              <a:ext cx="0" cy="271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1" name="Line 832"/>
            <p:cNvSpPr>
              <a:spLocks noChangeShapeType="1"/>
            </p:cNvSpPr>
            <p:nvPr/>
          </p:nvSpPr>
          <p:spPr bwMode="auto">
            <a:xfrm rot="-2684117">
              <a:off x="2417763" y="2640013"/>
              <a:ext cx="0" cy="2446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2" name="Line 833"/>
            <p:cNvSpPr>
              <a:spLocks noChangeShapeType="1"/>
            </p:cNvSpPr>
            <p:nvPr/>
          </p:nvSpPr>
          <p:spPr bwMode="auto">
            <a:xfrm rot="2715883">
              <a:off x="4133057" y="2645569"/>
              <a:ext cx="0" cy="2446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3" name="Line 834"/>
            <p:cNvSpPr>
              <a:spLocks noChangeShapeType="1"/>
            </p:cNvSpPr>
            <p:nvPr/>
          </p:nvSpPr>
          <p:spPr bwMode="auto">
            <a:xfrm rot="17516677" flipH="1">
              <a:off x="2144713" y="3052763"/>
              <a:ext cx="0" cy="2444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4" name="Line 835"/>
            <p:cNvSpPr>
              <a:spLocks noChangeShapeType="1"/>
            </p:cNvSpPr>
            <p:nvPr/>
          </p:nvSpPr>
          <p:spPr bwMode="auto">
            <a:xfrm rot="-1316677">
              <a:off x="2814638" y="2373313"/>
              <a:ext cx="0" cy="2446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5" name="Line 836"/>
            <p:cNvSpPr>
              <a:spLocks noChangeShapeType="1"/>
            </p:cNvSpPr>
            <p:nvPr/>
          </p:nvSpPr>
          <p:spPr bwMode="auto">
            <a:xfrm rot="1316677" flipH="1">
              <a:off x="3729038" y="2370138"/>
              <a:ext cx="0" cy="2446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6" name="Line 837"/>
            <p:cNvSpPr>
              <a:spLocks noChangeShapeType="1"/>
            </p:cNvSpPr>
            <p:nvPr/>
          </p:nvSpPr>
          <p:spPr bwMode="auto">
            <a:xfrm rot="4083323">
              <a:off x="4399757" y="3047206"/>
              <a:ext cx="0" cy="2446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537" name="Text Box 838"/>
            <p:cNvSpPr txBox="1">
              <a:spLocks noChangeArrowheads="1"/>
            </p:cNvSpPr>
            <p:nvPr/>
          </p:nvSpPr>
          <p:spPr bwMode="auto">
            <a:xfrm>
              <a:off x="2009775" y="2081213"/>
              <a:ext cx="987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25%</a:t>
              </a:r>
            </a:p>
          </p:txBody>
        </p:sp>
        <p:sp>
          <p:nvSpPr>
            <p:cNvPr id="20538" name="Text Box 839"/>
            <p:cNvSpPr txBox="1">
              <a:spLocks noChangeArrowheads="1"/>
            </p:cNvSpPr>
            <p:nvPr/>
          </p:nvSpPr>
          <p:spPr bwMode="auto">
            <a:xfrm>
              <a:off x="4090988" y="2120900"/>
              <a:ext cx="987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25%</a:t>
              </a:r>
            </a:p>
          </p:txBody>
        </p:sp>
        <p:sp>
          <p:nvSpPr>
            <p:cNvPr id="20539" name="Text Box 840"/>
            <p:cNvSpPr txBox="1">
              <a:spLocks noChangeArrowheads="1"/>
            </p:cNvSpPr>
            <p:nvPr/>
          </p:nvSpPr>
          <p:spPr bwMode="auto">
            <a:xfrm>
              <a:off x="5010150" y="2792413"/>
              <a:ext cx="98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50%</a:t>
              </a:r>
            </a:p>
          </p:txBody>
        </p:sp>
        <p:sp>
          <p:nvSpPr>
            <p:cNvPr id="20540" name="Text Box 841"/>
            <p:cNvSpPr txBox="1">
              <a:spLocks noChangeArrowheads="1"/>
            </p:cNvSpPr>
            <p:nvPr/>
          </p:nvSpPr>
          <p:spPr bwMode="auto">
            <a:xfrm>
              <a:off x="1025525" y="2792413"/>
              <a:ext cx="98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50%</a:t>
              </a:r>
            </a:p>
          </p:txBody>
        </p:sp>
        <p:sp>
          <p:nvSpPr>
            <p:cNvPr id="20541" name="Text Box 842"/>
            <p:cNvSpPr txBox="1">
              <a:spLocks noChangeArrowheads="1"/>
            </p:cNvSpPr>
            <p:nvPr/>
          </p:nvSpPr>
          <p:spPr bwMode="auto">
            <a:xfrm>
              <a:off x="538163" y="3633788"/>
              <a:ext cx="9890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75%</a:t>
              </a:r>
            </a:p>
          </p:txBody>
        </p:sp>
        <p:sp>
          <p:nvSpPr>
            <p:cNvPr id="20542" name="Text Box 843"/>
            <p:cNvSpPr txBox="1">
              <a:spLocks noChangeArrowheads="1"/>
            </p:cNvSpPr>
            <p:nvPr/>
          </p:nvSpPr>
          <p:spPr bwMode="auto">
            <a:xfrm>
              <a:off x="5540375" y="3630613"/>
              <a:ext cx="9890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/>
                <a:t>75%</a:t>
              </a:r>
            </a:p>
          </p:txBody>
        </p:sp>
        <p:sp>
          <p:nvSpPr>
            <p:cNvPr id="20543" name="Oval 844"/>
            <p:cNvSpPr>
              <a:spLocks noChangeArrowheads="1"/>
            </p:cNvSpPr>
            <p:nvPr/>
          </p:nvSpPr>
          <p:spPr bwMode="auto">
            <a:xfrm>
              <a:off x="2595563" y="4067175"/>
              <a:ext cx="1346200" cy="1309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44" name="Rectangle 845"/>
            <p:cNvSpPr>
              <a:spLocks noChangeArrowheads="1"/>
            </p:cNvSpPr>
            <p:nvPr/>
          </p:nvSpPr>
          <p:spPr bwMode="auto">
            <a:xfrm>
              <a:off x="204788" y="4729163"/>
              <a:ext cx="6330950" cy="2266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0545" name="Line 846"/>
            <p:cNvSpPr>
              <a:spLocks noChangeShapeType="1"/>
            </p:cNvSpPr>
            <p:nvPr/>
          </p:nvSpPr>
          <p:spPr bwMode="auto">
            <a:xfrm rot="-5400000">
              <a:off x="3282157" y="2402681"/>
              <a:ext cx="0" cy="4649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grpSp>
          <p:nvGrpSpPr>
            <p:cNvPr id="20546" name="Group 848"/>
            <p:cNvGrpSpPr>
              <a:grpSpLocks/>
            </p:cNvGrpSpPr>
            <p:nvPr/>
          </p:nvGrpSpPr>
          <p:grpSpPr bwMode="auto">
            <a:xfrm>
              <a:off x="306388" y="5621338"/>
              <a:ext cx="1258887" cy="2951162"/>
              <a:chOff x="193" y="3527"/>
              <a:chExt cx="793" cy="1865"/>
            </a:xfrm>
          </p:grpSpPr>
          <p:sp>
            <p:nvSpPr>
              <p:cNvPr id="20641" name="Rectangle 849"/>
              <p:cNvSpPr>
                <a:spLocks noChangeArrowheads="1"/>
              </p:cNvSpPr>
              <p:nvPr/>
            </p:nvSpPr>
            <p:spPr bwMode="auto">
              <a:xfrm>
                <a:off x="202" y="3527"/>
                <a:ext cx="778" cy="50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2" name="Oval 850"/>
              <p:cNvSpPr>
                <a:spLocks noChangeArrowheads="1"/>
              </p:cNvSpPr>
              <p:nvPr/>
            </p:nvSpPr>
            <p:spPr bwMode="auto">
              <a:xfrm>
                <a:off x="229" y="3636"/>
                <a:ext cx="732" cy="71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3" name="Freeform 851"/>
              <p:cNvSpPr>
                <a:spLocks/>
              </p:cNvSpPr>
              <p:nvPr/>
            </p:nvSpPr>
            <p:spPr bwMode="auto">
              <a:xfrm>
                <a:off x="296" y="3754"/>
                <a:ext cx="478" cy="236"/>
              </a:xfrm>
              <a:custGeom>
                <a:avLst/>
                <a:gdLst>
                  <a:gd name="T0" fmla="*/ 0 w 3700"/>
                  <a:gd name="T1" fmla="*/ 0 h 1852"/>
                  <a:gd name="T2" fmla="*/ 0 w 3700"/>
                  <a:gd name="T3" fmla="*/ 0 h 1852"/>
                  <a:gd name="T4" fmla="*/ 0 w 3700"/>
                  <a:gd name="T5" fmla="*/ 0 h 1852"/>
                  <a:gd name="T6" fmla="*/ 0 w 3700"/>
                  <a:gd name="T7" fmla="*/ 0 h 1852"/>
                  <a:gd name="T8" fmla="*/ 0 w 3700"/>
                  <a:gd name="T9" fmla="*/ 0 h 1852"/>
                  <a:gd name="T10" fmla="*/ 0 w 3700"/>
                  <a:gd name="T11" fmla="*/ 0 h 1852"/>
                  <a:gd name="T12" fmla="*/ 0 w 3700"/>
                  <a:gd name="T13" fmla="*/ 0 h 1852"/>
                  <a:gd name="T14" fmla="*/ 0 w 3700"/>
                  <a:gd name="T15" fmla="*/ 0 h 1852"/>
                  <a:gd name="T16" fmla="*/ 0 w 3700"/>
                  <a:gd name="T17" fmla="*/ 0 h 1852"/>
                  <a:gd name="T18" fmla="*/ 0 w 3700"/>
                  <a:gd name="T19" fmla="*/ 0 h 1852"/>
                  <a:gd name="T20" fmla="*/ 0 w 3700"/>
                  <a:gd name="T21" fmla="*/ 0 h 1852"/>
                  <a:gd name="T22" fmla="*/ 0 w 3700"/>
                  <a:gd name="T23" fmla="*/ 0 h 1852"/>
                  <a:gd name="T24" fmla="*/ 0 w 3700"/>
                  <a:gd name="T25" fmla="*/ 0 h 1852"/>
                  <a:gd name="T26" fmla="*/ 0 w 3700"/>
                  <a:gd name="T27" fmla="*/ 0 h 1852"/>
                  <a:gd name="T28" fmla="*/ 0 w 3700"/>
                  <a:gd name="T29" fmla="*/ 0 h 1852"/>
                  <a:gd name="T30" fmla="*/ 0 w 3700"/>
                  <a:gd name="T31" fmla="*/ 0 h 1852"/>
                  <a:gd name="T32" fmla="*/ 0 w 3700"/>
                  <a:gd name="T33" fmla="*/ 0 h 1852"/>
                  <a:gd name="T34" fmla="*/ 0 w 3700"/>
                  <a:gd name="T35" fmla="*/ 0 h 1852"/>
                  <a:gd name="T36" fmla="*/ 0 w 3700"/>
                  <a:gd name="T37" fmla="*/ 0 h 1852"/>
                  <a:gd name="T38" fmla="*/ 0 w 3700"/>
                  <a:gd name="T39" fmla="*/ 0 h 1852"/>
                  <a:gd name="T40" fmla="*/ 0 w 3700"/>
                  <a:gd name="T41" fmla="*/ 0 h 1852"/>
                  <a:gd name="T42" fmla="*/ 0 w 3700"/>
                  <a:gd name="T43" fmla="*/ 0 h 1852"/>
                  <a:gd name="T44" fmla="*/ 0 w 3700"/>
                  <a:gd name="T45" fmla="*/ 0 h 1852"/>
                  <a:gd name="T46" fmla="*/ 0 w 3700"/>
                  <a:gd name="T47" fmla="*/ 0 h 1852"/>
                  <a:gd name="T48" fmla="*/ 0 w 3700"/>
                  <a:gd name="T49" fmla="*/ 0 h 1852"/>
                  <a:gd name="T50" fmla="*/ 0 w 3700"/>
                  <a:gd name="T51" fmla="*/ 0 h 1852"/>
                  <a:gd name="T52" fmla="*/ 0 w 3700"/>
                  <a:gd name="T53" fmla="*/ 0 h 1852"/>
                  <a:gd name="T54" fmla="*/ 0 w 3700"/>
                  <a:gd name="T55" fmla="*/ 0 h 1852"/>
                  <a:gd name="T56" fmla="*/ 0 w 3700"/>
                  <a:gd name="T57" fmla="*/ 0 h 1852"/>
                  <a:gd name="T58" fmla="*/ 0 w 3700"/>
                  <a:gd name="T59" fmla="*/ 0 h 1852"/>
                  <a:gd name="T60" fmla="*/ 0 w 3700"/>
                  <a:gd name="T61" fmla="*/ 0 h 1852"/>
                  <a:gd name="T62" fmla="*/ 0 w 3700"/>
                  <a:gd name="T63" fmla="*/ 0 h 1852"/>
                  <a:gd name="T64" fmla="*/ 0 w 3700"/>
                  <a:gd name="T65" fmla="*/ 0 h 1852"/>
                  <a:gd name="T66" fmla="*/ 0 w 3700"/>
                  <a:gd name="T67" fmla="*/ 0 h 1852"/>
                  <a:gd name="T68" fmla="*/ 0 w 3700"/>
                  <a:gd name="T69" fmla="*/ 0 h 1852"/>
                  <a:gd name="T70" fmla="*/ 0 w 3700"/>
                  <a:gd name="T71" fmla="*/ 0 h 1852"/>
                  <a:gd name="T72" fmla="*/ 0 w 3700"/>
                  <a:gd name="T73" fmla="*/ 0 h 1852"/>
                  <a:gd name="T74" fmla="*/ 0 w 3700"/>
                  <a:gd name="T75" fmla="*/ 0 h 1852"/>
                  <a:gd name="T76" fmla="*/ 0 w 3700"/>
                  <a:gd name="T77" fmla="*/ 0 h 1852"/>
                  <a:gd name="T78" fmla="*/ 0 w 3700"/>
                  <a:gd name="T79" fmla="*/ 0 h 1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00"/>
                  <a:gd name="T121" fmla="*/ 0 h 1852"/>
                  <a:gd name="T122" fmla="*/ 3700 w 3700"/>
                  <a:gd name="T123" fmla="*/ 1852 h 1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00" h="1852">
                    <a:moveTo>
                      <a:pt x="0" y="1852"/>
                    </a:moveTo>
                    <a:lnTo>
                      <a:pt x="4" y="1740"/>
                    </a:lnTo>
                    <a:lnTo>
                      <a:pt x="12" y="1632"/>
                    </a:lnTo>
                    <a:lnTo>
                      <a:pt x="32" y="1500"/>
                    </a:lnTo>
                    <a:lnTo>
                      <a:pt x="56" y="1386"/>
                    </a:lnTo>
                    <a:lnTo>
                      <a:pt x="94" y="1264"/>
                    </a:lnTo>
                    <a:lnTo>
                      <a:pt x="128" y="1168"/>
                    </a:lnTo>
                    <a:lnTo>
                      <a:pt x="154" y="1092"/>
                    </a:lnTo>
                    <a:lnTo>
                      <a:pt x="192" y="1008"/>
                    </a:lnTo>
                    <a:lnTo>
                      <a:pt x="232" y="924"/>
                    </a:lnTo>
                    <a:lnTo>
                      <a:pt x="262" y="866"/>
                    </a:lnTo>
                    <a:lnTo>
                      <a:pt x="314" y="784"/>
                    </a:lnTo>
                    <a:lnTo>
                      <a:pt x="360" y="720"/>
                    </a:lnTo>
                    <a:lnTo>
                      <a:pt x="408" y="660"/>
                    </a:lnTo>
                    <a:lnTo>
                      <a:pt x="456" y="600"/>
                    </a:lnTo>
                    <a:lnTo>
                      <a:pt x="492" y="564"/>
                    </a:lnTo>
                    <a:lnTo>
                      <a:pt x="524" y="528"/>
                    </a:lnTo>
                    <a:lnTo>
                      <a:pt x="572" y="484"/>
                    </a:lnTo>
                    <a:lnTo>
                      <a:pt x="624" y="444"/>
                    </a:lnTo>
                    <a:lnTo>
                      <a:pt x="698" y="384"/>
                    </a:lnTo>
                    <a:lnTo>
                      <a:pt x="744" y="352"/>
                    </a:lnTo>
                    <a:lnTo>
                      <a:pt x="796" y="316"/>
                    </a:lnTo>
                    <a:lnTo>
                      <a:pt x="844" y="284"/>
                    </a:lnTo>
                    <a:lnTo>
                      <a:pt x="928" y="236"/>
                    </a:lnTo>
                    <a:lnTo>
                      <a:pt x="988" y="204"/>
                    </a:lnTo>
                    <a:lnTo>
                      <a:pt x="1064" y="172"/>
                    </a:lnTo>
                    <a:lnTo>
                      <a:pt x="1144" y="140"/>
                    </a:lnTo>
                    <a:lnTo>
                      <a:pt x="1224" y="108"/>
                    </a:lnTo>
                    <a:lnTo>
                      <a:pt x="1304" y="82"/>
                    </a:lnTo>
                    <a:lnTo>
                      <a:pt x="1364" y="68"/>
                    </a:lnTo>
                    <a:lnTo>
                      <a:pt x="1450" y="48"/>
                    </a:lnTo>
                    <a:lnTo>
                      <a:pt x="1504" y="36"/>
                    </a:lnTo>
                    <a:lnTo>
                      <a:pt x="1574" y="22"/>
                    </a:lnTo>
                    <a:lnTo>
                      <a:pt x="1628" y="16"/>
                    </a:lnTo>
                    <a:lnTo>
                      <a:pt x="1702" y="8"/>
                    </a:lnTo>
                    <a:lnTo>
                      <a:pt x="1768" y="4"/>
                    </a:lnTo>
                    <a:lnTo>
                      <a:pt x="1856" y="0"/>
                    </a:lnTo>
                    <a:lnTo>
                      <a:pt x="1932" y="4"/>
                    </a:lnTo>
                    <a:lnTo>
                      <a:pt x="2024" y="8"/>
                    </a:lnTo>
                    <a:lnTo>
                      <a:pt x="2132" y="24"/>
                    </a:lnTo>
                    <a:lnTo>
                      <a:pt x="2212" y="38"/>
                    </a:lnTo>
                    <a:lnTo>
                      <a:pt x="2308" y="56"/>
                    </a:lnTo>
                    <a:lnTo>
                      <a:pt x="2432" y="92"/>
                    </a:lnTo>
                    <a:lnTo>
                      <a:pt x="2472" y="104"/>
                    </a:lnTo>
                    <a:lnTo>
                      <a:pt x="2532" y="124"/>
                    </a:lnTo>
                    <a:lnTo>
                      <a:pt x="2592" y="144"/>
                    </a:lnTo>
                    <a:lnTo>
                      <a:pt x="2648" y="168"/>
                    </a:lnTo>
                    <a:lnTo>
                      <a:pt x="2688" y="188"/>
                    </a:lnTo>
                    <a:lnTo>
                      <a:pt x="2748" y="220"/>
                    </a:lnTo>
                    <a:lnTo>
                      <a:pt x="2796" y="246"/>
                    </a:lnTo>
                    <a:lnTo>
                      <a:pt x="2860" y="284"/>
                    </a:lnTo>
                    <a:lnTo>
                      <a:pt x="2928" y="324"/>
                    </a:lnTo>
                    <a:lnTo>
                      <a:pt x="2984" y="364"/>
                    </a:lnTo>
                    <a:lnTo>
                      <a:pt x="3036" y="400"/>
                    </a:lnTo>
                    <a:lnTo>
                      <a:pt x="3076" y="432"/>
                    </a:lnTo>
                    <a:lnTo>
                      <a:pt x="3104" y="456"/>
                    </a:lnTo>
                    <a:lnTo>
                      <a:pt x="3160" y="504"/>
                    </a:lnTo>
                    <a:lnTo>
                      <a:pt x="3188" y="532"/>
                    </a:lnTo>
                    <a:lnTo>
                      <a:pt x="3224" y="576"/>
                    </a:lnTo>
                    <a:lnTo>
                      <a:pt x="3268" y="632"/>
                    </a:lnTo>
                    <a:lnTo>
                      <a:pt x="3324" y="704"/>
                    </a:lnTo>
                    <a:lnTo>
                      <a:pt x="3356" y="744"/>
                    </a:lnTo>
                    <a:lnTo>
                      <a:pt x="3392" y="804"/>
                    </a:lnTo>
                    <a:lnTo>
                      <a:pt x="3460" y="910"/>
                    </a:lnTo>
                    <a:lnTo>
                      <a:pt x="3488" y="964"/>
                    </a:lnTo>
                    <a:lnTo>
                      <a:pt x="3514" y="1020"/>
                    </a:lnTo>
                    <a:lnTo>
                      <a:pt x="3536" y="1064"/>
                    </a:lnTo>
                    <a:lnTo>
                      <a:pt x="3556" y="1120"/>
                    </a:lnTo>
                    <a:lnTo>
                      <a:pt x="3576" y="1168"/>
                    </a:lnTo>
                    <a:lnTo>
                      <a:pt x="3596" y="1216"/>
                    </a:lnTo>
                    <a:lnTo>
                      <a:pt x="3626" y="1310"/>
                    </a:lnTo>
                    <a:lnTo>
                      <a:pt x="3640" y="1364"/>
                    </a:lnTo>
                    <a:lnTo>
                      <a:pt x="3656" y="1426"/>
                    </a:lnTo>
                    <a:lnTo>
                      <a:pt x="3668" y="1480"/>
                    </a:lnTo>
                    <a:lnTo>
                      <a:pt x="3682" y="1556"/>
                    </a:lnTo>
                    <a:lnTo>
                      <a:pt x="3688" y="1616"/>
                    </a:lnTo>
                    <a:lnTo>
                      <a:pt x="3698" y="1688"/>
                    </a:lnTo>
                    <a:lnTo>
                      <a:pt x="3700" y="1748"/>
                    </a:lnTo>
                    <a:lnTo>
                      <a:pt x="3700" y="1812"/>
                    </a:lnTo>
                    <a:lnTo>
                      <a:pt x="3700" y="1852"/>
                    </a:lnTo>
                  </a:path>
                </a:pathLst>
              </a:custGeom>
              <a:noFill/>
              <a:ln w="1016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44" name="Oval 852"/>
              <p:cNvSpPr>
                <a:spLocks noChangeArrowheads="1"/>
              </p:cNvSpPr>
              <p:nvPr/>
            </p:nvSpPr>
            <p:spPr bwMode="auto">
              <a:xfrm>
                <a:off x="248" y="3654"/>
                <a:ext cx="694" cy="6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505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5" name="Oval 853"/>
              <p:cNvSpPr>
                <a:spLocks noChangeArrowheads="1"/>
              </p:cNvSpPr>
              <p:nvPr/>
            </p:nvSpPr>
            <p:spPr bwMode="auto">
              <a:xfrm>
                <a:off x="266" y="3672"/>
                <a:ext cx="658" cy="640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505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6" name="Oval 854"/>
              <p:cNvSpPr>
                <a:spLocks noChangeArrowheads="1"/>
              </p:cNvSpPr>
              <p:nvPr/>
            </p:nvSpPr>
            <p:spPr bwMode="auto">
              <a:xfrm>
                <a:off x="284" y="3690"/>
                <a:ext cx="622" cy="60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7" name="Oval 855"/>
              <p:cNvSpPr>
                <a:spLocks noChangeArrowheads="1"/>
              </p:cNvSpPr>
              <p:nvPr/>
            </p:nvSpPr>
            <p:spPr bwMode="auto">
              <a:xfrm>
                <a:off x="303" y="3708"/>
                <a:ext cx="585" cy="569"/>
              </a:xfrm>
              <a:prstGeom prst="ellipse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CC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8" name="Oval 856"/>
              <p:cNvSpPr>
                <a:spLocks noChangeArrowheads="1"/>
              </p:cNvSpPr>
              <p:nvPr/>
            </p:nvSpPr>
            <p:spPr bwMode="auto">
              <a:xfrm>
                <a:off x="321" y="3725"/>
                <a:ext cx="549" cy="534"/>
              </a:xfrm>
              <a:prstGeom prst="ellipse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9" name="Oval 857"/>
              <p:cNvSpPr>
                <a:spLocks noChangeArrowheads="1"/>
              </p:cNvSpPr>
              <p:nvPr/>
            </p:nvSpPr>
            <p:spPr bwMode="auto">
              <a:xfrm>
                <a:off x="332" y="3736"/>
                <a:ext cx="526" cy="51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6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0" name="Oval 858"/>
              <p:cNvSpPr>
                <a:spLocks noChangeArrowheads="1"/>
              </p:cNvSpPr>
              <p:nvPr/>
            </p:nvSpPr>
            <p:spPr bwMode="auto">
              <a:xfrm>
                <a:off x="351" y="3754"/>
                <a:ext cx="490" cy="476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1" name="Oval 859"/>
              <p:cNvSpPr>
                <a:spLocks noChangeArrowheads="1"/>
              </p:cNvSpPr>
              <p:nvPr/>
            </p:nvSpPr>
            <p:spPr bwMode="auto">
              <a:xfrm>
                <a:off x="368" y="3771"/>
                <a:ext cx="454" cy="442"/>
              </a:xfrm>
              <a:prstGeom prst="ellipse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66FF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2" name="Oval 860"/>
              <p:cNvSpPr>
                <a:spLocks noChangeArrowheads="1"/>
              </p:cNvSpPr>
              <p:nvPr/>
            </p:nvSpPr>
            <p:spPr bwMode="auto">
              <a:xfrm>
                <a:off x="387" y="3789"/>
                <a:ext cx="416" cy="406"/>
              </a:xfrm>
              <a:prstGeom prst="ellipse">
                <a:avLst/>
              </a:prstGeom>
              <a:gradFill rotWithShape="1">
                <a:gsLst>
                  <a:gs pos="0">
                    <a:srgbClr val="336600"/>
                  </a:gs>
                  <a:gs pos="100000">
                    <a:srgbClr val="99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3" name="Oval 861"/>
              <p:cNvSpPr>
                <a:spLocks noChangeArrowheads="1"/>
              </p:cNvSpPr>
              <p:nvPr/>
            </p:nvSpPr>
            <p:spPr bwMode="auto">
              <a:xfrm>
                <a:off x="405" y="3807"/>
                <a:ext cx="380" cy="37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4" name="Oval 862"/>
              <p:cNvSpPr>
                <a:spLocks noChangeArrowheads="1"/>
              </p:cNvSpPr>
              <p:nvPr/>
            </p:nvSpPr>
            <p:spPr bwMode="auto">
              <a:xfrm>
                <a:off x="416" y="3818"/>
                <a:ext cx="359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5" name="Oval 863"/>
              <p:cNvSpPr>
                <a:spLocks noChangeArrowheads="1"/>
              </p:cNvSpPr>
              <p:nvPr/>
            </p:nvSpPr>
            <p:spPr bwMode="auto">
              <a:xfrm>
                <a:off x="434" y="3836"/>
                <a:ext cx="322" cy="313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6" name="Oval 864"/>
              <p:cNvSpPr>
                <a:spLocks noChangeArrowheads="1"/>
              </p:cNvSpPr>
              <p:nvPr/>
            </p:nvSpPr>
            <p:spPr bwMode="auto">
              <a:xfrm>
                <a:off x="453" y="3854"/>
                <a:ext cx="285" cy="277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7" name="Oval 865"/>
              <p:cNvSpPr>
                <a:spLocks noChangeArrowheads="1"/>
              </p:cNvSpPr>
              <p:nvPr/>
            </p:nvSpPr>
            <p:spPr bwMode="auto">
              <a:xfrm>
                <a:off x="471" y="3871"/>
                <a:ext cx="249" cy="242"/>
              </a:xfrm>
              <a:prstGeom prst="ellipse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58" name="Line 866"/>
              <p:cNvSpPr>
                <a:spLocks noChangeShapeType="1"/>
              </p:cNvSpPr>
              <p:nvPr/>
            </p:nvSpPr>
            <p:spPr bwMode="auto">
              <a:xfrm>
                <a:off x="595" y="3605"/>
                <a:ext cx="0" cy="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59" name="Line 867"/>
              <p:cNvSpPr>
                <a:spLocks noChangeShapeType="1"/>
              </p:cNvSpPr>
              <p:nvPr/>
            </p:nvSpPr>
            <p:spPr bwMode="auto">
              <a:xfrm rot="-2684117">
                <a:off x="461" y="3663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0" name="Line 868"/>
              <p:cNvSpPr>
                <a:spLocks noChangeShapeType="1"/>
              </p:cNvSpPr>
              <p:nvPr/>
            </p:nvSpPr>
            <p:spPr bwMode="auto">
              <a:xfrm rot="2715883">
                <a:off x="732" y="3664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1" name="Line 869"/>
              <p:cNvSpPr>
                <a:spLocks noChangeShapeType="1"/>
              </p:cNvSpPr>
              <p:nvPr/>
            </p:nvSpPr>
            <p:spPr bwMode="auto">
              <a:xfrm rot="17516677" flipH="1">
                <a:off x="418" y="3728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2" name="Line 870"/>
              <p:cNvSpPr>
                <a:spLocks noChangeShapeType="1"/>
              </p:cNvSpPr>
              <p:nvPr/>
            </p:nvSpPr>
            <p:spPr bwMode="auto">
              <a:xfrm rot="-1316677">
                <a:off x="523" y="3621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3" name="Line 871"/>
              <p:cNvSpPr>
                <a:spLocks noChangeShapeType="1"/>
              </p:cNvSpPr>
              <p:nvPr/>
            </p:nvSpPr>
            <p:spPr bwMode="auto">
              <a:xfrm rot="1316677" flipH="1">
                <a:off x="668" y="3621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4" name="Line 872"/>
              <p:cNvSpPr>
                <a:spLocks noChangeShapeType="1"/>
              </p:cNvSpPr>
              <p:nvPr/>
            </p:nvSpPr>
            <p:spPr bwMode="auto">
              <a:xfrm rot="4083323">
                <a:off x="773" y="3727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5" name="Rectangle 873"/>
              <p:cNvSpPr>
                <a:spLocks noChangeArrowheads="1"/>
              </p:cNvSpPr>
              <p:nvPr/>
            </p:nvSpPr>
            <p:spPr bwMode="auto">
              <a:xfrm>
                <a:off x="199" y="4085"/>
                <a:ext cx="782" cy="130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0" bIns="0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Management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par objectifs</a:t>
                </a:r>
              </a:p>
              <a:p>
                <a:pPr algn="ctr">
                  <a:lnSpc>
                    <a:spcPct val="80000"/>
                  </a:lnSpc>
                </a:pPr>
                <a:endParaRPr lang="fr-FR" altLang="fr-FR" sz="1600" b="1" i="1"/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Forte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Compétence </a:t>
                </a:r>
                <a:br>
                  <a:rPr lang="fr-FR" altLang="fr-FR" sz="1400" b="1" i="1"/>
                </a:br>
                <a:r>
                  <a:rPr lang="fr-FR" altLang="fr-FR" sz="1400" b="1" i="1"/>
                  <a:t>et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forte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motivation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pour la tâche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considérée</a:t>
                </a:r>
              </a:p>
            </p:txBody>
          </p:sp>
          <p:sp>
            <p:nvSpPr>
              <p:cNvPr id="20666" name="Rectangle 874"/>
              <p:cNvSpPr>
                <a:spLocks noChangeArrowheads="1"/>
              </p:cNvSpPr>
              <p:nvPr/>
            </p:nvSpPr>
            <p:spPr bwMode="auto">
              <a:xfrm>
                <a:off x="193" y="3992"/>
                <a:ext cx="793" cy="138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67" name="Line 875"/>
              <p:cNvSpPr>
                <a:spLocks noChangeShapeType="1"/>
              </p:cNvSpPr>
              <p:nvPr/>
            </p:nvSpPr>
            <p:spPr bwMode="auto">
              <a:xfrm rot="-5400000">
                <a:off x="598" y="3625"/>
                <a:ext cx="0" cy="7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68" name="Rectangle 876"/>
              <p:cNvSpPr>
                <a:spLocks noChangeArrowheads="1"/>
              </p:cNvSpPr>
              <p:nvPr/>
            </p:nvSpPr>
            <p:spPr bwMode="auto">
              <a:xfrm>
                <a:off x="199" y="3528"/>
                <a:ext cx="782" cy="60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69" name="Freeform 877"/>
              <p:cNvSpPr>
                <a:spLocks/>
              </p:cNvSpPr>
              <p:nvPr/>
            </p:nvSpPr>
            <p:spPr bwMode="auto">
              <a:xfrm>
                <a:off x="247" y="3653"/>
                <a:ext cx="478" cy="318"/>
              </a:xfrm>
              <a:custGeom>
                <a:avLst/>
                <a:gdLst>
                  <a:gd name="T0" fmla="*/ 151 w 478"/>
                  <a:gd name="T1" fmla="*/ 59 h 318"/>
                  <a:gd name="T2" fmla="*/ 48 w 478"/>
                  <a:gd name="T3" fmla="*/ 170 h 318"/>
                  <a:gd name="T4" fmla="*/ 4 w 478"/>
                  <a:gd name="T5" fmla="*/ 312 h 318"/>
                  <a:gd name="T6" fmla="*/ 73 w 478"/>
                  <a:gd name="T7" fmla="*/ 318 h 318"/>
                  <a:gd name="T8" fmla="*/ 97 w 478"/>
                  <a:gd name="T9" fmla="*/ 240 h 318"/>
                  <a:gd name="T10" fmla="*/ 163 w 478"/>
                  <a:gd name="T11" fmla="*/ 152 h 318"/>
                  <a:gd name="T12" fmla="*/ 253 w 478"/>
                  <a:gd name="T13" fmla="*/ 101 h 318"/>
                  <a:gd name="T14" fmla="*/ 276 w 478"/>
                  <a:gd name="T15" fmla="*/ 173 h 318"/>
                  <a:gd name="T16" fmla="*/ 290 w 478"/>
                  <a:gd name="T17" fmla="*/ 169 h 318"/>
                  <a:gd name="T18" fmla="*/ 350 w 478"/>
                  <a:gd name="T19" fmla="*/ 159 h 318"/>
                  <a:gd name="T20" fmla="*/ 402 w 478"/>
                  <a:gd name="T21" fmla="*/ 169 h 318"/>
                  <a:gd name="T22" fmla="*/ 416 w 478"/>
                  <a:gd name="T23" fmla="*/ 171 h 318"/>
                  <a:gd name="T24" fmla="*/ 478 w 478"/>
                  <a:gd name="T25" fmla="*/ 23 h 318"/>
                  <a:gd name="T26" fmla="*/ 457 w 478"/>
                  <a:gd name="T27" fmla="*/ 15 h 318"/>
                  <a:gd name="T28" fmla="*/ 343 w 478"/>
                  <a:gd name="T29" fmla="*/ 0 h 318"/>
                  <a:gd name="T30" fmla="*/ 235 w 478"/>
                  <a:gd name="T31" fmla="*/ 14 h 318"/>
                  <a:gd name="T32" fmla="*/ 151 w 478"/>
                  <a:gd name="T33" fmla="*/ 59 h 3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8"/>
                  <a:gd name="T52" fmla="*/ 0 h 318"/>
                  <a:gd name="T53" fmla="*/ 478 w 478"/>
                  <a:gd name="T54" fmla="*/ 318 h 3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8" h="318">
                    <a:moveTo>
                      <a:pt x="151" y="59"/>
                    </a:moveTo>
                    <a:cubicBezTo>
                      <a:pt x="120" y="85"/>
                      <a:pt x="73" y="128"/>
                      <a:pt x="48" y="170"/>
                    </a:cubicBezTo>
                    <a:cubicBezTo>
                      <a:pt x="23" y="212"/>
                      <a:pt x="0" y="287"/>
                      <a:pt x="4" y="312"/>
                    </a:cubicBezTo>
                    <a:lnTo>
                      <a:pt x="73" y="318"/>
                    </a:lnTo>
                    <a:lnTo>
                      <a:pt x="97" y="240"/>
                    </a:lnTo>
                    <a:cubicBezTo>
                      <a:pt x="112" y="212"/>
                      <a:pt x="137" y="175"/>
                      <a:pt x="163" y="152"/>
                    </a:cubicBezTo>
                    <a:cubicBezTo>
                      <a:pt x="189" y="129"/>
                      <a:pt x="234" y="98"/>
                      <a:pt x="253" y="101"/>
                    </a:cubicBezTo>
                    <a:lnTo>
                      <a:pt x="276" y="173"/>
                    </a:lnTo>
                    <a:cubicBezTo>
                      <a:pt x="282" y="184"/>
                      <a:pt x="278" y="171"/>
                      <a:pt x="290" y="169"/>
                    </a:cubicBezTo>
                    <a:cubicBezTo>
                      <a:pt x="302" y="167"/>
                      <a:pt x="331" y="159"/>
                      <a:pt x="350" y="159"/>
                    </a:cubicBezTo>
                    <a:cubicBezTo>
                      <a:pt x="369" y="159"/>
                      <a:pt x="391" y="167"/>
                      <a:pt x="402" y="169"/>
                    </a:cubicBezTo>
                    <a:lnTo>
                      <a:pt x="416" y="171"/>
                    </a:lnTo>
                    <a:lnTo>
                      <a:pt x="478" y="23"/>
                    </a:lnTo>
                    <a:lnTo>
                      <a:pt x="457" y="15"/>
                    </a:lnTo>
                    <a:cubicBezTo>
                      <a:pt x="435" y="11"/>
                      <a:pt x="380" y="0"/>
                      <a:pt x="343" y="0"/>
                    </a:cubicBezTo>
                    <a:cubicBezTo>
                      <a:pt x="306" y="0"/>
                      <a:pt x="267" y="4"/>
                      <a:pt x="235" y="14"/>
                    </a:cubicBezTo>
                    <a:cubicBezTo>
                      <a:pt x="203" y="24"/>
                      <a:pt x="168" y="50"/>
                      <a:pt x="151" y="59"/>
                    </a:cubicBezTo>
                    <a:close/>
                  </a:path>
                </a:pathLst>
              </a:custGeom>
              <a:solidFill>
                <a:srgbClr val="FFFF99">
                  <a:alpha val="7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547" name="Group 878"/>
            <p:cNvGrpSpPr>
              <a:grpSpLocks/>
            </p:cNvGrpSpPr>
            <p:nvPr/>
          </p:nvGrpSpPr>
          <p:grpSpPr bwMode="auto">
            <a:xfrm>
              <a:off x="1633538" y="5621338"/>
              <a:ext cx="1273175" cy="2952750"/>
              <a:chOff x="1029" y="3536"/>
              <a:chExt cx="802" cy="1860"/>
            </a:xfrm>
          </p:grpSpPr>
          <p:sp>
            <p:nvSpPr>
              <p:cNvPr id="20612" name="Rectangle 879"/>
              <p:cNvSpPr>
                <a:spLocks noChangeArrowheads="1"/>
              </p:cNvSpPr>
              <p:nvPr/>
            </p:nvSpPr>
            <p:spPr bwMode="auto">
              <a:xfrm>
                <a:off x="1029" y="3536"/>
                <a:ext cx="796" cy="505"/>
              </a:xfrm>
              <a:prstGeom prst="rect">
                <a:avLst/>
              </a:prstGeom>
              <a:gradFill rotWithShape="1">
                <a:gsLst>
                  <a:gs pos="0">
                    <a:srgbClr val="99FF33"/>
                  </a:gs>
                  <a:gs pos="100000">
                    <a:srgbClr val="CC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3" name="Oval 880"/>
              <p:cNvSpPr>
                <a:spLocks noChangeArrowheads="1"/>
              </p:cNvSpPr>
              <p:nvPr/>
            </p:nvSpPr>
            <p:spPr bwMode="auto">
              <a:xfrm>
                <a:off x="1056" y="3645"/>
                <a:ext cx="732" cy="71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4" name="Freeform 881"/>
              <p:cNvSpPr>
                <a:spLocks/>
              </p:cNvSpPr>
              <p:nvPr/>
            </p:nvSpPr>
            <p:spPr bwMode="auto">
              <a:xfrm>
                <a:off x="1123" y="3763"/>
                <a:ext cx="478" cy="236"/>
              </a:xfrm>
              <a:custGeom>
                <a:avLst/>
                <a:gdLst>
                  <a:gd name="T0" fmla="*/ 0 w 3700"/>
                  <a:gd name="T1" fmla="*/ 0 h 1852"/>
                  <a:gd name="T2" fmla="*/ 0 w 3700"/>
                  <a:gd name="T3" fmla="*/ 0 h 1852"/>
                  <a:gd name="T4" fmla="*/ 0 w 3700"/>
                  <a:gd name="T5" fmla="*/ 0 h 1852"/>
                  <a:gd name="T6" fmla="*/ 0 w 3700"/>
                  <a:gd name="T7" fmla="*/ 0 h 1852"/>
                  <a:gd name="T8" fmla="*/ 0 w 3700"/>
                  <a:gd name="T9" fmla="*/ 0 h 1852"/>
                  <a:gd name="T10" fmla="*/ 0 w 3700"/>
                  <a:gd name="T11" fmla="*/ 0 h 1852"/>
                  <a:gd name="T12" fmla="*/ 0 w 3700"/>
                  <a:gd name="T13" fmla="*/ 0 h 1852"/>
                  <a:gd name="T14" fmla="*/ 0 w 3700"/>
                  <a:gd name="T15" fmla="*/ 0 h 1852"/>
                  <a:gd name="T16" fmla="*/ 0 w 3700"/>
                  <a:gd name="T17" fmla="*/ 0 h 1852"/>
                  <a:gd name="T18" fmla="*/ 0 w 3700"/>
                  <a:gd name="T19" fmla="*/ 0 h 1852"/>
                  <a:gd name="T20" fmla="*/ 0 w 3700"/>
                  <a:gd name="T21" fmla="*/ 0 h 1852"/>
                  <a:gd name="T22" fmla="*/ 0 w 3700"/>
                  <a:gd name="T23" fmla="*/ 0 h 1852"/>
                  <a:gd name="T24" fmla="*/ 0 w 3700"/>
                  <a:gd name="T25" fmla="*/ 0 h 1852"/>
                  <a:gd name="T26" fmla="*/ 0 w 3700"/>
                  <a:gd name="T27" fmla="*/ 0 h 1852"/>
                  <a:gd name="T28" fmla="*/ 0 w 3700"/>
                  <a:gd name="T29" fmla="*/ 0 h 1852"/>
                  <a:gd name="T30" fmla="*/ 0 w 3700"/>
                  <a:gd name="T31" fmla="*/ 0 h 1852"/>
                  <a:gd name="T32" fmla="*/ 0 w 3700"/>
                  <a:gd name="T33" fmla="*/ 0 h 1852"/>
                  <a:gd name="T34" fmla="*/ 0 w 3700"/>
                  <a:gd name="T35" fmla="*/ 0 h 1852"/>
                  <a:gd name="T36" fmla="*/ 0 w 3700"/>
                  <a:gd name="T37" fmla="*/ 0 h 1852"/>
                  <a:gd name="T38" fmla="*/ 0 w 3700"/>
                  <a:gd name="T39" fmla="*/ 0 h 1852"/>
                  <a:gd name="T40" fmla="*/ 0 w 3700"/>
                  <a:gd name="T41" fmla="*/ 0 h 1852"/>
                  <a:gd name="T42" fmla="*/ 0 w 3700"/>
                  <a:gd name="T43" fmla="*/ 0 h 1852"/>
                  <a:gd name="T44" fmla="*/ 0 w 3700"/>
                  <a:gd name="T45" fmla="*/ 0 h 1852"/>
                  <a:gd name="T46" fmla="*/ 0 w 3700"/>
                  <a:gd name="T47" fmla="*/ 0 h 1852"/>
                  <a:gd name="T48" fmla="*/ 0 w 3700"/>
                  <a:gd name="T49" fmla="*/ 0 h 1852"/>
                  <a:gd name="T50" fmla="*/ 0 w 3700"/>
                  <a:gd name="T51" fmla="*/ 0 h 1852"/>
                  <a:gd name="T52" fmla="*/ 0 w 3700"/>
                  <a:gd name="T53" fmla="*/ 0 h 1852"/>
                  <a:gd name="T54" fmla="*/ 0 w 3700"/>
                  <a:gd name="T55" fmla="*/ 0 h 1852"/>
                  <a:gd name="T56" fmla="*/ 0 w 3700"/>
                  <a:gd name="T57" fmla="*/ 0 h 1852"/>
                  <a:gd name="T58" fmla="*/ 0 w 3700"/>
                  <a:gd name="T59" fmla="*/ 0 h 1852"/>
                  <a:gd name="T60" fmla="*/ 0 w 3700"/>
                  <a:gd name="T61" fmla="*/ 0 h 1852"/>
                  <a:gd name="T62" fmla="*/ 0 w 3700"/>
                  <a:gd name="T63" fmla="*/ 0 h 1852"/>
                  <a:gd name="T64" fmla="*/ 0 w 3700"/>
                  <a:gd name="T65" fmla="*/ 0 h 1852"/>
                  <a:gd name="T66" fmla="*/ 0 w 3700"/>
                  <a:gd name="T67" fmla="*/ 0 h 1852"/>
                  <a:gd name="T68" fmla="*/ 0 w 3700"/>
                  <a:gd name="T69" fmla="*/ 0 h 1852"/>
                  <a:gd name="T70" fmla="*/ 0 w 3700"/>
                  <a:gd name="T71" fmla="*/ 0 h 1852"/>
                  <a:gd name="T72" fmla="*/ 0 w 3700"/>
                  <a:gd name="T73" fmla="*/ 0 h 1852"/>
                  <a:gd name="T74" fmla="*/ 0 w 3700"/>
                  <a:gd name="T75" fmla="*/ 0 h 1852"/>
                  <a:gd name="T76" fmla="*/ 0 w 3700"/>
                  <a:gd name="T77" fmla="*/ 0 h 1852"/>
                  <a:gd name="T78" fmla="*/ 0 w 3700"/>
                  <a:gd name="T79" fmla="*/ 0 h 1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00"/>
                  <a:gd name="T121" fmla="*/ 0 h 1852"/>
                  <a:gd name="T122" fmla="*/ 3700 w 3700"/>
                  <a:gd name="T123" fmla="*/ 1852 h 1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00" h="1852">
                    <a:moveTo>
                      <a:pt x="0" y="1852"/>
                    </a:moveTo>
                    <a:lnTo>
                      <a:pt x="4" y="1740"/>
                    </a:lnTo>
                    <a:lnTo>
                      <a:pt x="12" y="1632"/>
                    </a:lnTo>
                    <a:lnTo>
                      <a:pt x="32" y="1500"/>
                    </a:lnTo>
                    <a:lnTo>
                      <a:pt x="56" y="1386"/>
                    </a:lnTo>
                    <a:lnTo>
                      <a:pt x="94" y="1264"/>
                    </a:lnTo>
                    <a:lnTo>
                      <a:pt x="128" y="1168"/>
                    </a:lnTo>
                    <a:lnTo>
                      <a:pt x="154" y="1092"/>
                    </a:lnTo>
                    <a:lnTo>
                      <a:pt x="192" y="1008"/>
                    </a:lnTo>
                    <a:lnTo>
                      <a:pt x="232" y="924"/>
                    </a:lnTo>
                    <a:lnTo>
                      <a:pt x="262" y="866"/>
                    </a:lnTo>
                    <a:lnTo>
                      <a:pt x="314" y="784"/>
                    </a:lnTo>
                    <a:lnTo>
                      <a:pt x="360" y="720"/>
                    </a:lnTo>
                    <a:lnTo>
                      <a:pt x="408" y="660"/>
                    </a:lnTo>
                    <a:lnTo>
                      <a:pt x="456" y="600"/>
                    </a:lnTo>
                    <a:lnTo>
                      <a:pt x="492" y="564"/>
                    </a:lnTo>
                    <a:lnTo>
                      <a:pt x="524" y="528"/>
                    </a:lnTo>
                    <a:lnTo>
                      <a:pt x="572" y="484"/>
                    </a:lnTo>
                    <a:lnTo>
                      <a:pt x="624" y="444"/>
                    </a:lnTo>
                    <a:lnTo>
                      <a:pt x="698" y="384"/>
                    </a:lnTo>
                    <a:lnTo>
                      <a:pt x="744" y="352"/>
                    </a:lnTo>
                    <a:lnTo>
                      <a:pt x="796" y="316"/>
                    </a:lnTo>
                    <a:lnTo>
                      <a:pt x="844" y="284"/>
                    </a:lnTo>
                    <a:lnTo>
                      <a:pt x="928" y="236"/>
                    </a:lnTo>
                    <a:lnTo>
                      <a:pt x="988" y="204"/>
                    </a:lnTo>
                    <a:lnTo>
                      <a:pt x="1064" y="172"/>
                    </a:lnTo>
                    <a:lnTo>
                      <a:pt x="1144" y="140"/>
                    </a:lnTo>
                    <a:lnTo>
                      <a:pt x="1224" y="108"/>
                    </a:lnTo>
                    <a:lnTo>
                      <a:pt x="1304" y="82"/>
                    </a:lnTo>
                    <a:lnTo>
                      <a:pt x="1364" y="68"/>
                    </a:lnTo>
                    <a:lnTo>
                      <a:pt x="1450" y="48"/>
                    </a:lnTo>
                    <a:lnTo>
                      <a:pt x="1504" y="36"/>
                    </a:lnTo>
                    <a:lnTo>
                      <a:pt x="1574" y="22"/>
                    </a:lnTo>
                    <a:lnTo>
                      <a:pt x="1628" y="16"/>
                    </a:lnTo>
                    <a:lnTo>
                      <a:pt x="1702" y="8"/>
                    </a:lnTo>
                    <a:lnTo>
                      <a:pt x="1768" y="4"/>
                    </a:lnTo>
                    <a:lnTo>
                      <a:pt x="1856" y="0"/>
                    </a:lnTo>
                    <a:lnTo>
                      <a:pt x="1932" y="4"/>
                    </a:lnTo>
                    <a:lnTo>
                      <a:pt x="2024" y="8"/>
                    </a:lnTo>
                    <a:lnTo>
                      <a:pt x="2132" y="24"/>
                    </a:lnTo>
                    <a:lnTo>
                      <a:pt x="2212" y="38"/>
                    </a:lnTo>
                    <a:lnTo>
                      <a:pt x="2308" y="56"/>
                    </a:lnTo>
                    <a:lnTo>
                      <a:pt x="2432" y="92"/>
                    </a:lnTo>
                    <a:lnTo>
                      <a:pt x="2472" y="104"/>
                    </a:lnTo>
                    <a:lnTo>
                      <a:pt x="2532" y="124"/>
                    </a:lnTo>
                    <a:lnTo>
                      <a:pt x="2592" y="144"/>
                    </a:lnTo>
                    <a:lnTo>
                      <a:pt x="2648" y="168"/>
                    </a:lnTo>
                    <a:lnTo>
                      <a:pt x="2688" y="188"/>
                    </a:lnTo>
                    <a:lnTo>
                      <a:pt x="2748" y="220"/>
                    </a:lnTo>
                    <a:lnTo>
                      <a:pt x="2796" y="246"/>
                    </a:lnTo>
                    <a:lnTo>
                      <a:pt x="2860" y="284"/>
                    </a:lnTo>
                    <a:lnTo>
                      <a:pt x="2928" y="324"/>
                    </a:lnTo>
                    <a:lnTo>
                      <a:pt x="2984" y="364"/>
                    </a:lnTo>
                    <a:lnTo>
                      <a:pt x="3036" y="400"/>
                    </a:lnTo>
                    <a:lnTo>
                      <a:pt x="3076" y="432"/>
                    </a:lnTo>
                    <a:lnTo>
                      <a:pt x="3104" y="456"/>
                    </a:lnTo>
                    <a:lnTo>
                      <a:pt x="3160" y="504"/>
                    </a:lnTo>
                    <a:lnTo>
                      <a:pt x="3188" y="532"/>
                    </a:lnTo>
                    <a:lnTo>
                      <a:pt x="3224" y="576"/>
                    </a:lnTo>
                    <a:lnTo>
                      <a:pt x="3268" y="632"/>
                    </a:lnTo>
                    <a:lnTo>
                      <a:pt x="3324" y="704"/>
                    </a:lnTo>
                    <a:lnTo>
                      <a:pt x="3356" y="744"/>
                    </a:lnTo>
                    <a:lnTo>
                      <a:pt x="3392" y="804"/>
                    </a:lnTo>
                    <a:lnTo>
                      <a:pt x="3460" y="910"/>
                    </a:lnTo>
                    <a:lnTo>
                      <a:pt x="3488" y="964"/>
                    </a:lnTo>
                    <a:lnTo>
                      <a:pt x="3514" y="1020"/>
                    </a:lnTo>
                    <a:lnTo>
                      <a:pt x="3536" y="1064"/>
                    </a:lnTo>
                    <a:lnTo>
                      <a:pt x="3556" y="1120"/>
                    </a:lnTo>
                    <a:lnTo>
                      <a:pt x="3576" y="1168"/>
                    </a:lnTo>
                    <a:lnTo>
                      <a:pt x="3596" y="1216"/>
                    </a:lnTo>
                    <a:lnTo>
                      <a:pt x="3626" y="1310"/>
                    </a:lnTo>
                    <a:lnTo>
                      <a:pt x="3640" y="1364"/>
                    </a:lnTo>
                    <a:lnTo>
                      <a:pt x="3656" y="1426"/>
                    </a:lnTo>
                    <a:lnTo>
                      <a:pt x="3668" y="1480"/>
                    </a:lnTo>
                    <a:lnTo>
                      <a:pt x="3682" y="1556"/>
                    </a:lnTo>
                    <a:lnTo>
                      <a:pt x="3688" y="1616"/>
                    </a:lnTo>
                    <a:lnTo>
                      <a:pt x="3698" y="1688"/>
                    </a:lnTo>
                    <a:lnTo>
                      <a:pt x="3700" y="1748"/>
                    </a:lnTo>
                    <a:lnTo>
                      <a:pt x="3700" y="1812"/>
                    </a:lnTo>
                    <a:lnTo>
                      <a:pt x="3700" y="1852"/>
                    </a:lnTo>
                  </a:path>
                </a:pathLst>
              </a:custGeom>
              <a:noFill/>
              <a:ln w="1016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15" name="Oval 882"/>
              <p:cNvSpPr>
                <a:spLocks noChangeArrowheads="1"/>
              </p:cNvSpPr>
              <p:nvPr/>
            </p:nvSpPr>
            <p:spPr bwMode="auto">
              <a:xfrm>
                <a:off x="1075" y="3663"/>
                <a:ext cx="694" cy="6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505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6" name="Oval 883"/>
              <p:cNvSpPr>
                <a:spLocks noChangeArrowheads="1"/>
              </p:cNvSpPr>
              <p:nvPr/>
            </p:nvSpPr>
            <p:spPr bwMode="auto">
              <a:xfrm>
                <a:off x="1093" y="3681"/>
                <a:ext cx="658" cy="640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505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7" name="Oval 884"/>
              <p:cNvSpPr>
                <a:spLocks noChangeArrowheads="1"/>
              </p:cNvSpPr>
              <p:nvPr/>
            </p:nvSpPr>
            <p:spPr bwMode="auto">
              <a:xfrm>
                <a:off x="1111" y="3699"/>
                <a:ext cx="622" cy="60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8" name="Oval 885"/>
              <p:cNvSpPr>
                <a:spLocks noChangeArrowheads="1"/>
              </p:cNvSpPr>
              <p:nvPr/>
            </p:nvSpPr>
            <p:spPr bwMode="auto">
              <a:xfrm>
                <a:off x="1130" y="3717"/>
                <a:ext cx="585" cy="569"/>
              </a:xfrm>
              <a:prstGeom prst="ellipse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CC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9" name="Oval 886"/>
              <p:cNvSpPr>
                <a:spLocks noChangeArrowheads="1"/>
              </p:cNvSpPr>
              <p:nvPr/>
            </p:nvSpPr>
            <p:spPr bwMode="auto">
              <a:xfrm>
                <a:off x="1148" y="3734"/>
                <a:ext cx="549" cy="534"/>
              </a:xfrm>
              <a:prstGeom prst="ellipse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0" name="Oval 887"/>
              <p:cNvSpPr>
                <a:spLocks noChangeArrowheads="1"/>
              </p:cNvSpPr>
              <p:nvPr/>
            </p:nvSpPr>
            <p:spPr bwMode="auto">
              <a:xfrm>
                <a:off x="1159" y="3745"/>
                <a:ext cx="526" cy="51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6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1" name="Oval 888"/>
              <p:cNvSpPr>
                <a:spLocks noChangeArrowheads="1"/>
              </p:cNvSpPr>
              <p:nvPr/>
            </p:nvSpPr>
            <p:spPr bwMode="auto">
              <a:xfrm>
                <a:off x="1178" y="3763"/>
                <a:ext cx="490" cy="476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2" name="Oval 889"/>
              <p:cNvSpPr>
                <a:spLocks noChangeArrowheads="1"/>
              </p:cNvSpPr>
              <p:nvPr/>
            </p:nvSpPr>
            <p:spPr bwMode="auto">
              <a:xfrm>
                <a:off x="1195" y="3780"/>
                <a:ext cx="454" cy="442"/>
              </a:xfrm>
              <a:prstGeom prst="ellipse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66FF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3" name="Oval 890"/>
              <p:cNvSpPr>
                <a:spLocks noChangeArrowheads="1"/>
              </p:cNvSpPr>
              <p:nvPr/>
            </p:nvSpPr>
            <p:spPr bwMode="auto">
              <a:xfrm>
                <a:off x="1214" y="3798"/>
                <a:ext cx="416" cy="406"/>
              </a:xfrm>
              <a:prstGeom prst="ellipse">
                <a:avLst/>
              </a:prstGeom>
              <a:gradFill rotWithShape="1">
                <a:gsLst>
                  <a:gs pos="0">
                    <a:srgbClr val="336600"/>
                  </a:gs>
                  <a:gs pos="100000">
                    <a:srgbClr val="99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4" name="Oval 891"/>
              <p:cNvSpPr>
                <a:spLocks noChangeArrowheads="1"/>
              </p:cNvSpPr>
              <p:nvPr/>
            </p:nvSpPr>
            <p:spPr bwMode="auto">
              <a:xfrm>
                <a:off x="1232" y="3816"/>
                <a:ext cx="380" cy="37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5" name="Oval 892"/>
              <p:cNvSpPr>
                <a:spLocks noChangeArrowheads="1"/>
              </p:cNvSpPr>
              <p:nvPr/>
            </p:nvSpPr>
            <p:spPr bwMode="auto">
              <a:xfrm>
                <a:off x="1243" y="3827"/>
                <a:ext cx="359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6" name="Oval 893"/>
              <p:cNvSpPr>
                <a:spLocks noChangeArrowheads="1"/>
              </p:cNvSpPr>
              <p:nvPr/>
            </p:nvSpPr>
            <p:spPr bwMode="auto">
              <a:xfrm>
                <a:off x="1261" y="3845"/>
                <a:ext cx="322" cy="313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7" name="Oval 894"/>
              <p:cNvSpPr>
                <a:spLocks noChangeArrowheads="1"/>
              </p:cNvSpPr>
              <p:nvPr/>
            </p:nvSpPr>
            <p:spPr bwMode="auto">
              <a:xfrm>
                <a:off x="1280" y="3863"/>
                <a:ext cx="285" cy="277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8" name="Oval 895"/>
              <p:cNvSpPr>
                <a:spLocks noChangeArrowheads="1"/>
              </p:cNvSpPr>
              <p:nvPr/>
            </p:nvSpPr>
            <p:spPr bwMode="auto">
              <a:xfrm>
                <a:off x="1298" y="3880"/>
                <a:ext cx="249" cy="242"/>
              </a:xfrm>
              <a:prstGeom prst="ellipse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29" name="Line 896"/>
              <p:cNvSpPr>
                <a:spLocks noChangeShapeType="1"/>
              </p:cNvSpPr>
              <p:nvPr/>
            </p:nvSpPr>
            <p:spPr bwMode="auto">
              <a:xfrm>
                <a:off x="1422" y="3614"/>
                <a:ext cx="0" cy="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0" name="Line 897"/>
              <p:cNvSpPr>
                <a:spLocks noChangeShapeType="1"/>
              </p:cNvSpPr>
              <p:nvPr/>
            </p:nvSpPr>
            <p:spPr bwMode="auto">
              <a:xfrm rot="-2684117">
                <a:off x="1288" y="3672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1" name="Line 898"/>
              <p:cNvSpPr>
                <a:spLocks noChangeShapeType="1"/>
              </p:cNvSpPr>
              <p:nvPr/>
            </p:nvSpPr>
            <p:spPr bwMode="auto">
              <a:xfrm rot="2715883">
                <a:off x="1559" y="3673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2" name="Line 899"/>
              <p:cNvSpPr>
                <a:spLocks noChangeShapeType="1"/>
              </p:cNvSpPr>
              <p:nvPr/>
            </p:nvSpPr>
            <p:spPr bwMode="auto">
              <a:xfrm rot="17516677" flipH="1">
                <a:off x="1245" y="3737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3" name="Line 900"/>
              <p:cNvSpPr>
                <a:spLocks noChangeShapeType="1"/>
              </p:cNvSpPr>
              <p:nvPr/>
            </p:nvSpPr>
            <p:spPr bwMode="auto">
              <a:xfrm rot="-1316677">
                <a:off x="1350" y="3630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4" name="Line 901"/>
              <p:cNvSpPr>
                <a:spLocks noChangeShapeType="1"/>
              </p:cNvSpPr>
              <p:nvPr/>
            </p:nvSpPr>
            <p:spPr bwMode="auto">
              <a:xfrm rot="1316677" flipH="1">
                <a:off x="1495" y="3630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5" name="Line 902"/>
              <p:cNvSpPr>
                <a:spLocks noChangeShapeType="1"/>
              </p:cNvSpPr>
              <p:nvPr/>
            </p:nvSpPr>
            <p:spPr bwMode="auto">
              <a:xfrm rot="4083323">
                <a:off x="1600" y="3736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6" name="Rectangle 903"/>
              <p:cNvSpPr>
                <a:spLocks noChangeArrowheads="1"/>
              </p:cNvSpPr>
              <p:nvPr/>
            </p:nvSpPr>
            <p:spPr bwMode="auto">
              <a:xfrm>
                <a:off x="1035" y="4103"/>
                <a:ext cx="782" cy="129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44000" bIns="0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Management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Directif</a:t>
                </a:r>
              </a:p>
              <a:p>
                <a:pPr algn="ctr">
                  <a:lnSpc>
                    <a:spcPct val="80000"/>
                  </a:lnSpc>
                </a:pPr>
                <a:endParaRPr lang="fr-FR" altLang="fr-FR" sz="1600" b="1" i="1"/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Faible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Compétence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et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faible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motivation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pour la tâche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considérée</a:t>
                </a:r>
              </a:p>
            </p:txBody>
          </p:sp>
          <p:sp>
            <p:nvSpPr>
              <p:cNvPr id="20637" name="Rectangle 904"/>
              <p:cNvSpPr>
                <a:spLocks noChangeArrowheads="1"/>
              </p:cNvSpPr>
              <p:nvPr/>
            </p:nvSpPr>
            <p:spPr bwMode="auto">
              <a:xfrm>
                <a:off x="1030" y="4001"/>
                <a:ext cx="801" cy="138"/>
              </a:xfrm>
              <a:prstGeom prst="rect">
                <a:avLst/>
              </a:prstGeom>
              <a:gradFill rotWithShape="1">
                <a:gsLst>
                  <a:gs pos="0">
                    <a:srgbClr val="99FF33"/>
                  </a:gs>
                  <a:gs pos="100000">
                    <a:srgbClr val="CC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38" name="Line 905"/>
              <p:cNvSpPr>
                <a:spLocks noChangeShapeType="1"/>
              </p:cNvSpPr>
              <p:nvPr/>
            </p:nvSpPr>
            <p:spPr bwMode="auto">
              <a:xfrm rot="-5400000">
                <a:off x="1425" y="3634"/>
                <a:ext cx="0" cy="7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39" name="Rectangle 906"/>
              <p:cNvSpPr>
                <a:spLocks noChangeArrowheads="1"/>
              </p:cNvSpPr>
              <p:nvPr/>
            </p:nvSpPr>
            <p:spPr bwMode="auto">
              <a:xfrm>
                <a:off x="1034" y="3537"/>
                <a:ext cx="782" cy="60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40" name="Freeform 907"/>
              <p:cNvSpPr>
                <a:spLocks/>
              </p:cNvSpPr>
              <p:nvPr/>
            </p:nvSpPr>
            <p:spPr bwMode="auto">
              <a:xfrm>
                <a:off x="1162" y="3662"/>
                <a:ext cx="390" cy="315"/>
              </a:xfrm>
              <a:custGeom>
                <a:avLst/>
                <a:gdLst>
                  <a:gd name="T0" fmla="*/ 121 w 390"/>
                  <a:gd name="T1" fmla="*/ 28 h 315"/>
                  <a:gd name="T2" fmla="*/ 154 w 390"/>
                  <a:gd name="T3" fmla="*/ 109 h 315"/>
                  <a:gd name="T4" fmla="*/ 139 w 390"/>
                  <a:gd name="T5" fmla="*/ 112 h 315"/>
                  <a:gd name="T6" fmla="*/ 81 w 390"/>
                  <a:gd name="T7" fmla="*/ 153 h 315"/>
                  <a:gd name="T8" fmla="*/ 27 w 390"/>
                  <a:gd name="T9" fmla="*/ 217 h 315"/>
                  <a:gd name="T10" fmla="*/ 0 w 390"/>
                  <a:gd name="T11" fmla="*/ 288 h 315"/>
                  <a:gd name="T12" fmla="*/ 0 w 390"/>
                  <a:gd name="T13" fmla="*/ 306 h 315"/>
                  <a:gd name="T14" fmla="*/ 75 w 390"/>
                  <a:gd name="T15" fmla="*/ 315 h 315"/>
                  <a:gd name="T16" fmla="*/ 91 w 390"/>
                  <a:gd name="T17" fmla="*/ 265 h 315"/>
                  <a:gd name="T18" fmla="*/ 135 w 390"/>
                  <a:gd name="T19" fmla="*/ 211 h 315"/>
                  <a:gd name="T20" fmla="*/ 197 w 390"/>
                  <a:gd name="T21" fmla="*/ 175 h 315"/>
                  <a:gd name="T22" fmla="*/ 261 w 390"/>
                  <a:gd name="T23" fmla="*/ 163 h 315"/>
                  <a:gd name="T24" fmla="*/ 315 w 390"/>
                  <a:gd name="T25" fmla="*/ 167 h 315"/>
                  <a:gd name="T26" fmla="*/ 329 w 390"/>
                  <a:gd name="T27" fmla="*/ 173 h 315"/>
                  <a:gd name="T28" fmla="*/ 390 w 390"/>
                  <a:gd name="T29" fmla="*/ 23 h 315"/>
                  <a:gd name="T30" fmla="*/ 369 w 390"/>
                  <a:gd name="T31" fmla="*/ 15 h 315"/>
                  <a:gd name="T32" fmla="*/ 255 w 390"/>
                  <a:gd name="T33" fmla="*/ 0 h 315"/>
                  <a:gd name="T34" fmla="*/ 147 w 390"/>
                  <a:gd name="T35" fmla="*/ 14 h 315"/>
                  <a:gd name="T36" fmla="*/ 121 w 390"/>
                  <a:gd name="T37" fmla="*/ 28 h 3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0"/>
                  <a:gd name="T58" fmla="*/ 0 h 315"/>
                  <a:gd name="T59" fmla="*/ 390 w 390"/>
                  <a:gd name="T60" fmla="*/ 315 h 3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0" h="315">
                    <a:moveTo>
                      <a:pt x="121" y="28"/>
                    </a:moveTo>
                    <a:lnTo>
                      <a:pt x="154" y="109"/>
                    </a:lnTo>
                    <a:lnTo>
                      <a:pt x="139" y="112"/>
                    </a:lnTo>
                    <a:cubicBezTo>
                      <a:pt x="127" y="119"/>
                      <a:pt x="100" y="136"/>
                      <a:pt x="81" y="153"/>
                    </a:cubicBezTo>
                    <a:cubicBezTo>
                      <a:pt x="62" y="170"/>
                      <a:pt x="40" y="194"/>
                      <a:pt x="27" y="217"/>
                    </a:cubicBezTo>
                    <a:cubicBezTo>
                      <a:pt x="14" y="240"/>
                      <a:pt x="4" y="273"/>
                      <a:pt x="0" y="288"/>
                    </a:cubicBezTo>
                    <a:lnTo>
                      <a:pt x="0" y="306"/>
                    </a:lnTo>
                    <a:lnTo>
                      <a:pt x="75" y="315"/>
                    </a:lnTo>
                    <a:lnTo>
                      <a:pt x="91" y="265"/>
                    </a:lnTo>
                    <a:cubicBezTo>
                      <a:pt x="101" y="248"/>
                      <a:pt x="117" y="226"/>
                      <a:pt x="135" y="211"/>
                    </a:cubicBezTo>
                    <a:cubicBezTo>
                      <a:pt x="153" y="196"/>
                      <a:pt x="176" y="183"/>
                      <a:pt x="197" y="175"/>
                    </a:cubicBezTo>
                    <a:cubicBezTo>
                      <a:pt x="218" y="167"/>
                      <a:pt x="241" y="164"/>
                      <a:pt x="261" y="163"/>
                    </a:cubicBezTo>
                    <a:cubicBezTo>
                      <a:pt x="281" y="162"/>
                      <a:pt x="304" y="165"/>
                      <a:pt x="315" y="167"/>
                    </a:cubicBezTo>
                    <a:lnTo>
                      <a:pt x="329" y="173"/>
                    </a:lnTo>
                    <a:lnTo>
                      <a:pt x="390" y="23"/>
                    </a:lnTo>
                    <a:lnTo>
                      <a:pt x="369" y="15"/>
                    </a:lnTo>
                    <a:cubicBezTo>
                      <a:pt x="347" y="11"/>
                      <a:pt x="292" y="0"/>
                      <a:pt x="255" y="0"/>
                    </a:cubicBezTo>
                    <a:cubicBezTo>
                      <a:pt x="218" y="0"/>
                      <a:pt x="169" y="9"/>
                      <a:pt x="147" y="14"/>
                    </a:cubicBezTo>
                    <a:lnTo>
                      <a:pt x="121" y="28"/>
                    </a:lnTo>
                    <a:close/>
                  </a:path>
                </a:pathLst>
              </a:custGeom>
              <a:solidFill>
                <a:srgbClr val="FFFF99">
                  <a:alpha val="7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548" name="Group 908"/>
            <p:cNvGrpSpPr>
              <a:grpSpLocks/>
            </p:cNvGrpSpPr>
            <p:nvPr/>
          </p:nvGrpSpPr>
          <p:grpSpPr bwMode="auto">
            <a:xfrm>
              <a:off x="3708400" y="5622925"/>
              <a:ext cx="1255713" cy="2951163"/>
              <a:chOff x="2336" y="3542"/>
              <a:chExt cx="791" cy="1833"/>
            </a:xfrm>
          </p:grpSpPr>
          <p:sp>
            <p:nvSpPr>
              <p:cNvPr id="20583" name="Rectangle 909"/>
              <p:cNvSpPr>
                <a:spLocks noChangeArrowheads="1"/>
              </p:cNvSpPr>
              <p:nvPr/>
            </p:nvSpPr>
            <p:spPr bwMode="auto">
              <a:xfrm>
                <a:off x="2336" y="3542"/>
                <a:ext cx="788" cy="505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4" name="Oval 910"/>
              <p:cNvSpPr>
                <a:spLocks noChangeArrowheads="1"/>
              </p:cNvSpPr>
              <p:nvPr/>
            </p:nvSpPr>
            <p:spPr bwMode="auto">
              <a:xfrm>
                <a:off x="2368" y="3651"/>
                <a:ext cx="732" cy="71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5" name="Freeform 911"/>
              <p:cNvSpPr>
                <a:spLocks/>
              </p:cNvSpPr>
              <p:nvPr/>
            </p:nvSpPr>
            <p:spPr bwMode="auto">
              <a:xfrm>
                <a:off x="2435" y="3769"/>
                <a:ext cx="478" cy="236"/>
              </a:xfrm>
              <a:custGeom>
                <a:avLst/>
                <a:gdLst>
                  <a:gd name="T0" fmla="*/ 0 w 3700"/>
                  <a:gd name="T1" fmla="*/ 0 h 1852"/>
                  <a:gd name="T2" fmla="*/ 0 w 3700"/>
                  <a:gd name="T3" fmla="*/ 0 h 1852"/>
                  <a:gd name="T4" fmla="*/ 0 w 3700"/>
                  <a:gd name="T5" fmla="*/ 0 h 1852"/>
                  <a:gd name="T6" fmla="*/ 0 w 3700"/>
                  <a:gd name="T7" fmla="*/ 0 h 1852"/>
                  <a:gd name="T8" fmla="*/ 0 w 3700"/>
                  <a:gd name="T9" fmla="*/ 0 h 1852"/>
                  <a:gd name="T10" fmla="*/ 0 w 3700"/>
                  <a:gd name="T11" fmla="*/ 0 h 1852"/>
                  <a:gd name="T12" fmla="*/ 0 w 3700"/>
                  <a:gd name="T13" fmla="*/ 0 h 1852"/>
                  <a:gd name="T14" fmla="*/ 0 w 3700"/>
                  <a:gd name="T15" fmla="*/ 0 h 1852"/>
                  <a:gd name="T16" fmla="*/ 0 w 3700"/>
                  <a:gd name="T17" fmla="*/ 0 h 1852"/>
                  <a:gd name="T18" fmla="*/ 0 w 3700"/>
                  <a:gd name="T19" fmla="*/ 0 h 1852"/>
                  <a:gd name="T20" fmla="*/ 0 w 3700"/>
                  <a:gd name="T21" fmla="*/ 0 h 1852"/>
                  <a:gd name="T22" fmla="*/ 0 w 3700"/>
                  <a:gd name="T23" fmla="*/ 0 h 1852"/>
                  <a:gd name="T24" fmla="*/ 0 w 3700"/>
                  <a:gd name="T25" fmla="*/ 0 h 1852"/>
                  <a:gd name="T26" fmla="*/ 0 w 3700"/>
                  <a:gd name="T27" fmla="*/ 0 h 1852"/>
                  <a:gd name="T28" fmla="*/ 0 w 3700"/>
                  <a:gd name="T29" fmla="*/ 0 h 1852"/>
                  <a:gd name="T30" fmla="*/ 0 w 3700"/>
                  <a:gd name="T31" fmla="*/ 0 h 1852"/>
                  <a:gd name="T32" fmla="*/ 0 w 3700"/>
                  <a:gd name="T33" fmla="*/ 0 h 1852"/>
                  <a:gd name="T34" fmla="*/ 0 w 3700"/>
                  <a:gd name="T35" fmla="*/ 0 h 1852"/>
                  <a:gd name="T36" fmla="*/ 0 w 3700"/>
                  <a:gd name="T37" fmla="*/ 0 h 1852"/>
                  <a:gd name="T38" fmla="*/ 0 w 3700"/>
                  <a:gd name="T39" fmla="*/ 0 h 1852"/>
                  <a:gd name="T40" fmla="*/ 0 w 3700"/>
                  <a:gd name="T41" fmla="*/ 0 h 1852"/>
                  <a:gd name="T42" fmla="*/ 0 w 3700"/>
                  <a:gd name="T43" fmla="*/ 0 h 1852"/>
                  <a:gd name="T44" fmla="*/ 0 w 3700"/>
                  <a:gd name="T45" fmla="*/ 0 h 1852"/>
                  <a:gd name="T46" fmla="*/ 0 w 3700"/>
                  <a:gd name="T47" fmla="*/ 0 h 1852"/>
                  <a:gd name="T48" fmla="*/ 0 w 3700"/>
                  <a:gd name="T49" fmla="*/ 0 h 1852"/>
                  <a:gd name="T50" fmla="*/ 0 w 3700"/>
                  <a:gd name="T51" fmla="*/ 0 h 1852"/>
                  <a:gd name="T52" fmla="*/ 0 w 3700"/>
                  <a:gd name="T53" fmla="*/ 0 h 1852"/>
                  <a:gd name="T54" fmla="*/ 0 w 3700"/>
                  <a:gd name="T55" fmla="*/ 0 h 1852"/>
                  <a:gd name="T56" fmla="*/ 0 w 3700"/>
                  <a:gd name="T57" fmla="*/ 0 h 1852"/>
                  <a:gd name="T58" fmla="*/ 0 w 3700"/>
                  <a:gd name="T59" fmla="*/ 0 h 1852"/>
                  <a:gd name="T60" fmla="*/ 0 w 3700"/>
                  <a:gd name="T61" fmla="*/ 0 h 1852"/>
                  <a:gd name="T62" fmla="*/ 0 w 3700"/>
                  <a:gd name="T63" fmla="*/ 0 h 1852"/>
                  <a:gd name="T64" fmla="*/ 0 w 3700"/>
                  <a:gd name="T65" fmla="*/ 0 h 1852"/>
                  <a:gd name="T66" fmla="*/ 0 w 3700"/>
                  <a:gd name="T67" fmla="*/ 0 h 1852"/>
                  <a:gd name="T68" fmla="*/ 0 w 3700"/>
                  <a:gd name="T69" fmla="*/ 0 h 1852"/>
                  <a:gd name="T70" fmla="*/ 0 w 3700"/>
                  <a:gd name="T71" fmla="*/ 0 h 1852"/>
                  <a:gd name="T72" fmla="*/ 0 w 3700"/>
                  <a:gd name="T73" fmla="*/ 0 h 1852"/>
                  <a:gd name="T74" fmla="*/ 0 w 3700"/>
                  <a:gd name="T75" fmla="*/ 0 h 1852"/>
                  <a:gd name="T76" fmla="*/ 0 w 3700"/>
                  <a:gd name="T77" fmla="*/ 0 h 1852"/>
                  <a:gd name="T78" fmla="*/ 0 w 3700"/>
                  <a:gd name="T79" fmla="*/ 0 h 1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00"/>
                  <a:gd name="T121" fmla="*/ 0 h 1852"/>
                  <a:gd name="T122" fmla="*/ 3700 w 3700"/>
                  <a:gd name="T123" fmla="*/ 1852 h 1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00" h="1852">
                    <a:moveTo>
                      <a:pt x="0" y="1852"/>
                    </a:moveTo>
                    <a:lnTo>
                      <a:pt x="4" y="1740"/>
                    </a:lnTo>
                    <a:lnTo>
                      <a:pt x="12" y="1632"/>
                    </a:lnTo>
                    <a:lnTo>
                      <a:pt x="32" y="1500"/>
                    </a:lnTo>
                    <a:lnTo>
                      <a:pt x="56" y="1386"/>
                    </a:lnTo>
                    <a:lnTo>
                      <a:pt x="94" y="1264"/>
                    </a:lnTo>
                    <a:lnTo>
                      <a:pt x="128" y="1168"/>
                    </a:lnTo>
                    <a:lnTo>
                      <a:pt x="154" y="1092"/>
                    </a:lnTo>
                    <a:lnTo>
                      <a:pt x="192" y="1008"/>
                    </a:lnTo>
                    <a:lnTo>
                      <a:pt x="232" y="924"/>
                    </a:lnTo>
                    <a:lnTo>
                      <a:pt x="262" y="866"/>
                    </a:lnTo>
                    <a:lnTo>
                      <a:pt x="314" y="784"/>
                    </a:lnTo>
                    <a:lnTo>
                      <a:pt x="360" y="720"/>
                    </a:lnTo>
                    <a:lnTo>
                      <a:pt x="408" y="660"/>
                    </a:lnTo>
                    <a:lnTo>
                      <a:pt x="456" y="600"/>
                    </a:lnTo>
                    <a:lnTo>
                      <a:pt x="492" y="564"/>
                    </a:lnTo>
                    <a:lnTo>
                      <a:pt x="524" y="528"/>
                    </a:lnTo>
                    <a:lnTo>
                      <a:pt x="572" y="484"/>
                    </a:lnTo>
                    <a:lnTo>
                      <a:pt x="624" y="444"/>
                    </a:lnTo>
                    <a:lnTo>
                      <a:pt x="698" y="384"/>
                    </a:lnTo>
                    <a:lnTo>
                      <a:pt x="744" y="352"/>
                    </a:lnTo>
                    <a:lnTo>
                      <a:pt x="796" y="316"/>
                    </a:lnTo>
                    <a:lnTo>
                      <a:pt x="844" y="284"/>
                    </a:lnTo>
                    <a:lnTo>
                      <a:pt x="928" y="236"/>
                    </a:lnTo>
                    <a:lnTo>
                      <a:pt x="988" y="204"/>
                    </a:lnTo>
                    <a:lnTo>
                      <a:pt x="1064" y="172"/>
                    </a:lnTo>
                    <a:lnTo>
                      <a:pt x="1144" y="140"/>
                    </a:lnTo>
                    <a:lnTo>
                      <a:pt x="1224" y="108"/>
                    </a:lnTo>
                    <a:lnTo>
                      <a:pt x="1304" y="82"/>
                    </a:lnTo>
                    <a:lnTo>
                      <a:pt x="1364" y="68"/>
                    </a:lnTo>
                    <a:lnTo>
                      <a:pt x="1450" y="48"/>
                    </a:lnTo>
                    <a:lnTo>
                      <a:pt x="1504" y="36"/>
                    </a:lnTo>
                    <a:lnTo>
                      <a:pt x="1574" y="22"/>
                    </a:lnTo>
                    <a:lnTo>
                      <a:pt x="1628" y="16"/>
                    </a:lnTo>
                    <a:lnTo>
                      <a:pt x="1702" y="8"/>
                    </a:lnTo>
                    <a:lnTo>
                      <a:pt x="1768" y="4"/>
                    </a:lnTo>
                    <a:lnTo>
                      <a:pt x="1856" y="0"/>
                    </a:lnTo>
                    <a:lnTo>
                      <a:pt x="1932" y="4"/>
                    </a:lnTo>
                    <a:lnTo>
                      <a:pt x="2024" y="8"/>
                    </a:lnTo>
                    <a:lnTo>
                      <a:pt x="2132" y="24"/>
                    </a:lnTo>
                    <a:lnTo>
                      <a:pt x="2212" y="38"/>
                    </a:lnTo>
                    <a:lnTo>
                      <a:pt x="2308" y="56"/>
                    </a:lnTo>
                    <a:lnTo>
                      <a:pt x="2432" y="92"/>
                    </a:lnTo>
                    <a:lnTo>
                      <a:pt x="2472" y="104"/>
                    </a:lnTo>
                    <a:lnTo>
                      <a:pt x="2532" y="124"/>
                    </a:lnTo>
                    <a:lnTo>
                      <a:pt x="2592" y="144"/>
                    </a:lnTo>
                    <a:lnTo>
                      <a:pt x="2648" y="168"/>
                    </a:lnTo>
                    <a:lnTo>
                      <a:pt x="2688" y="188"/>
                    </a:lnTo>
                    <a:lnTo>
                      <a:pt x="2748" y="220"/>
                    </a:lnTo>
                    <a:lnTo>
                      <a:pt x="2796" y="246"/>
                    </a:lnTo>
                    <a:lnTo>
                      <a:pt x="2860" y="284"/>
                    </a:lnTo>
                    <a:lnTo>
                      <a:pt x="2928" y="324"/>
                    </a:lnTo>
                    <a:lnTo>
                      <a:pt x="2984" y="364"/>
                    </a:lnTo>
                    <a:lnTo>
                      <a:pt x="3036" y="400"/>
                    </a:lnTo>
                    <a:lnTo>
                      <a:pt x="3076" y="432"/>
                    </a:lnTo>
                    <a:lnTo>
                      <a:pt x="3104" y="456"/>
                    </a:lnTo>
                    <a:lnTo>
                      <a:pt x="3160" y="504"/>
                    </a:lnTo>
                    <a:lnTo>
                      <a:pt x="3188" y="532"/>
                    </a:lnTo>
                    <a:lnTo>
                      <a:pt x="3224" y="576"/>
                    </a:lnTo>
                    <a:lnTo>
                      <a:pt x="3268" y="632"/>
                    </a:lnTo>
                    <a:lnTo>
                      <a:pt x="3324" y="704"/>
                    </a:lnTo>
                    <a:lnTo>
                      <a:pt x="3356" y="744"/>
                    </a:lnTo>
                    <a:lnTo>
                      <a:pt x="3392" y="804"/>
                    </a:lnTo>
                    <a:lnTo>
                      <a:pt x="3460" y="910"/>
                    </a:lnTo>
                    <a:lnTo>
                      <a:pt x="3488" y="964"/>
                    </a:lnTo>
                    <a:lnTo>
                      <a:pt x="3514" y="1020"/>
                    </a:lnTo>
                    <a:lnTo>
                      <a:pt x="3536" y="1064"/>
                    </a:lnTo>
                    <a:lnTo>
                      <a:pt x="3556" y="1120"/>
                    </a:lnTo>
                    <a:lnTo>
                      <a:pt x="3576" y="1168"/>
                    </a:lnTo>
                    <a:lnTo>
                      <a:pt x="3596" y="1216"/>
                    </a:lnTo>
                    <a:lnTo>
                      <a:pt x="3626" y="1310"/>
                    </a:lnTo>
                    <a:lnTo>
                      <a:pt x="3640" y="1364"/>
                    </a:lnTo>
                    <a:lnTo>
                      <a:pt x="3656" y="1426"/>
                    </a:lnTo>
                    <a:lnTo>
                      <a:pt x="3668" y="1480"/>
                    </a:lnTo>
                    <a:lnTo>
                      <a:pt x="3682" y="1556"/>
                    </a:lnTo>
                    <a:lnTo>
                      <a:pt x="3688" y="1616"/>
                    </a:lnTo>
                    <a:lnTo>
                      <a:pt x="3698" y="1688"/>
                    </a:lnTo>
                    <a:lnTo>
                      <a:pt x="3700" y="1748"/>
                    </a:lnTo>
                    <a:lnTo>
                      <a:pt x="3700" y="1812"/>
                    </a:lnTo>
                    <a:lnTo>
                      <a:pt x="3700" y="1852"/>
                    </a:lnTo>
                  </a:path>
                </a:pathLst>
              </a:custGeom>
              <a:noFill/>
              <a:ln w="1016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86" name="Oval 912"/>
              <p:cNvSpPr>
                <a:spLocks noChangeArrowheads="1"/>
              </p:cNvSpPr>
              <p:nvPr/>
            </p:nvSpPr>
            <p:spPr bwMode="auto">
              <a:xfrm>
                <a:off x="2387" y="3669"/>
                <a:ext cx="694" cy="6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505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7" name="Oval 913"/>
              <p:cNvSpPr>
                <a:spLocks noChangeArrowheads="1"/>
              </p:cNvSpPr>
              <p:nvPr/>
            </p:nvSpPr>
            <p:spPr bwMode="auto">
              <a:xfrm>
                <a:off x="2405" y="3687"/>
                <a:ext cx="658" cy="640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505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8" name="Oval 914"/>
              <p:cNvSpPr>
                <a:spLocks noChangeArrowheads="1"/>
              </p:cNvSpPr>
              <p:nvPr/>
            </p:nvSpPr>
            <p:spPr bwMode="auto">
              <a:xfrm>
                <a:off x="2423" y="3705"/>
                <a:ext cx="622" cy="60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9" name="Oval 915"/>
              <p:cNvSpPr>
                <a:spLocks noChangeArrowheads="1"/>
              </p:cNvSpPr>
              <p:nvPr/>
            </p:nvSpPr>
            <p:spPr bwMode="auto">
              <a:xfrm>
                <a:off x="2442" y="3723"/>
                <a:ext cx="585" cy="569"/>
              </a:xfrm>
              <a:prstGeom prst="ellipse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CC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0" name="Oval 916"/>
              <p:cNvSpPr>
                <a:spLocks noChangeArrowheads="1"/>
              </p:cNvSpPr>
              <p:nvPr/>
            </p:nvSpPr>
            <p:spPr bwMode="auto">
              <a:xfrm>
                <a:off x="2460" y="3740"/>
                <a:ext cx="549" cy="534"/>
              </a:xfrm>
              <a:prstGeom prst="ellipse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1" name="Oval 917"/>
              <p:cNvSpPr>
                <a:spLocks noChangeArrowheads="1"/>
              </p:cNvSpPr>
              <p:nvPr/>
            </p:nvSpPr>
            <p:spPr bwMode="auto">
              <a:xfrm>
                <a:off x="2471" y="3751"/>
                <a:ext cx="526" cy="51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6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2" name="Oval 918"/>
              <p:cNvSpPr>
                <a:spLocks noChangeArrowheads="1"/>
              </p:cNvSpPr>
              <p:nvPr/>
            </p:nvSpPr>
            <p:spPr bwMode="auto">
              <a:xfrm>
                <a:off x="2490" y="3769"/>
                <a:ext cx="490" cy="476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3" name="Oval 919"/>
              <p:cNvSpPr>
                <a:spLocks noChangeArrowheads="1"/>
              </p:cNvSpPr>
              <p:nvPr/>
            </p:nvSpPr>
            <p:spPr bwMode="auto">
              <a:xfrm>
                <a:off x="2507" y="3786"/>
                <a:ext cx="454" cy="442"/>
              </a:xfrm>
              <a:prstGeom prst="ellipse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66FF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4" name="Oval 920"/>
              <p:cNvSpPr>
                <a:spLocks noChangeArrowheads="1"/>
              </p:cNvSpPr>
              <p:nvPr/>
            </p:nvSpPr>
            <p:spPr bwMode="auto">
              <a:xfrm>
                <a:off x="2526" y="3804"/>
                <a:ext cx="416" cy="406"/>
              </a:xfrm>
              <a:prstGeom prst="ellipse">
                <a:avLst/>
              </a:prstGeom>
              <a:gradFill rotWithShape="1">
                <a:gsLst>
                  <a:gs pos="0">
                    <a:srgbClr val="336600"/>
                  </a:gs>
                  <a:gs pos="100000">
                    <a:srgbClr val="99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5" name="Oval 921"/>
              <p:cNvSpPr>
                <a:spLocks noChangeArrowheads="1"/>
              </p:cNvSpPr>
              <p:nvPr/>
            </p:nvSpPr>
            <p:spPr bwMode="auto">
              <a:xfrm>
                <a:off x="2544" y="3822"/>
                <a:ext cx="380" cy="37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6" name="Oval 922"/>
              <p:cNvSpPr>
                <a:spLocks noChangeArrowheads="1"/>
              </p:cNvSpPr>
              <p:nvPr/>
            </p:nvSpPr>
            <p:spPr bwMode="auto">
              <a:xfrm>
                <a:off x="2555" y="3833"/>
                <a:ext cx="359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7" name="Oval 923"/>
              <p:cNvSpPr>
                <a:spLocks noChangeArrowheads="1"/>
              </p:cNvSpPr>
              <p:nvPr/>
            </p:nvSpPr>
            <p:spPr bwMode="auto">
              <a:xfrm>
                <a:off x="2573" y="3851"/>
                <a:ext cx="322" cy="313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8" name="Oval 924"/>
              <p:cNvSpPr>
                <a:spLocks noChangeArrowheads="1"/>
              </p:cNvSpPr>
              <p:nvPr/>
            </p:nvSpPr>
            <p:spPr bwMode="auto">
              <a:xfrm>
                <a:off x="2592" y="3869"/>
                <a:ext cx="285" cy="277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99" name="Oval 925"/>
              <p:cNvSpPr>
                <a:spLocks noChangeArrowheads="1"/>
              </p:cNvSpPr>
              <p:nvPr/>
            </p:nvSpPr>
            <p:spPr bwMode="auto">
              <a:xfrm>
                <a:off x="2610" y="3886"/>
                <a:ext cx="249" cy="242"/>
              </a:xfrm>
              <a:prstGeom prst="ellipse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00" name="Line 926"/>
              <p:cNvSpPr>
                <a:spLocks noChangeShapeType="1"/>
              </p:cNvSpPr>
              <p:nvPr/>
            </p:nvSpPr>
            <p:spPr bwMode="auto">
              <a:xfrm>
                <a:off x="2734" y="3620"/>
                <a:ext cx="0" cy="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1" name="Line 927"/>
              <p:cNvSpPr>
                <a:spLocks noChangeShapeType="1"/>
              </p:cNvSpPr>
              <p:nvPr/>
            </p:nvSpPr>
            <p:spPr bwMode="auto">
              <a:xfrm rot="-2684117">
                <a:off x="2600" y="3678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2" name="Line 928"/>
              <p:cNvSpPr>
                <a:spLocks noChangeShapeType="1"/>
              </p:cNvSpPr>
              <p:nvPr/>
            </p:nvSpPr>
            <p:spPr bwMode="auto">
              <a:xfrm rot="2715883">
                <a:off x="2871" y="3679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3" name="Line 929"/>
              <p:cNvSpPr>
                <a:spLocks noChangeShapeType="1"/>
              </p:cNvSpPr>
              <p:nvPr/>
            </p:nvSpPr>
            <p:spPr bwMode="auto">
              <a:xfrm rot="17516677" flipH="1">
                <a:off x="2557" y="3743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4" name="Line 930"/>
              <p:cNvSpPr>
                <a:spLocks noChangeShapeType="1"/>
              </p:cNvSpPr>
              <p:nvPr/>
            </p:nvSpPr>
            <p:spPr bwMode="auto">
              <a:xfrm rot="-1316677">
                <a:off x="2662" y="3636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5" name="Line 931"/>
              <p:cNvSpPr>
                <a:spLocks noChangeShapeType="1"/>
              </p:cNvSpPr>
              <p:nvPr/>
            </p:nvSpPr>
            <p:spPr bwMode="auto">
              <a:xfrm rot="1316677" flipH="1">
                <a:off x="2807" y="3636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6" name="Line 932"/>
              <p:cNvSpPr>
                <a:spLocks noChangeShapeType="1"/>
              </p:cNvSpPr>
              <p:nvPr/>
            </p:nvSpPr>
            <p:spPr bwMode="auto">
              <a:xfrm rot="4083323">
                <a:off x="2912" y="3742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07" name="Rectangle 933"/>
              <p:cNvSpPr>
                <a:spLocks noChangeArrowheads="1"/>
              </p:cNvSpPr>
              <p:nvPr/>
            </p:nvSpPr>
            <p:spPr bwMode="auto">
              <a:xfrm>
                <a:off x="2342" y="4100"/>
                <a:ext cx="782" cy="1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44000" bIns="0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Management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Paternaliste</a:t>
                </a:r>
              </a:p>
              <a:p>
                <a:pPr algn="ctr">
                  <a:lnSpc>
                    <a:spcPct val="80000"/>
                  </a:lnSpc>
                </a:pPr>
                <a:endParaRPr lang="fr-FR" altLang="fr-FR" sz="1600" b="1" i="1"/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Faible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Compétence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et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forte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Motivation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pour la tâche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considérée</a:t>
                </a:r>
              </a:p>
            </p:txBody>
          </p:sp>
          <p:sp>
            <p:nvSpPr>
              <p:cNvPr id="20608" name="Rectangle 934"/>
              <p:cNvSpPr>
                <a:spLocks noChangeArrowheads="1"/>
              </p:cNvSpPr>
              <p:nvPr/>
            </p:nvSpPr>
            <p:spPr bwMode="auto">
              <a:xfrm>
                <a:off x="2337" y="4007"/>
                <a:ext cx="790" cy="13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09" name="Line 935"/>
              <p:cNvSpPr>
                <a:spLocks noChangeShapeType="1"/>
              </p:cNvSpPr>
              <p:nvPr/>
            </p:nvSpPr>
            <p:spPr bwMode="auto">
              <a:xfrm rot="-5400000">
                <a:off x="2737" y="3640"/>
                <a:ext cx="0" cy="7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10" name="Rectangle 936"/>
              <p:cNvSpPr>
                <a:spLocks noChangeArrowheads="1"/>
              </p:cNvSpPr>
              <p:nvPr/>
            </p:nvSpPr>
            <p:spPr bwMode="auto">
              <a:xfrm>
                <a:off x="2342" y="3543"/>
                <a:ext cx="782" cy="60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611" name="Freeform 937"/>
              <p:cNvSpPr>
                <a:spLocks/>
              </p:cNvSpPr>
              <p:nvPr/>
            </p:nvSpPr>
            <p:spPr bwMode="auto">
              <a:xfrm>
                <a:off x="2590" y="3665"/>
                <a:ext cx="411" cy="312"/>
              </a:xfrm>
              <a:custGeom>
                <a:avLst/>
                <a:gdLst>
                  <a:gd name="T0" fmla="*/ 138 w 411"/>
                  <a:gd name="T1" fmla="*/ 3 h 312"/>
                  <a:gd name="T2" fmla="*/ 38 w 411"/>
                  <a:gd name="T3" fmla="*/ 19 h 312"/>
                  <a:gd name="T4" fmla="*/ 0 w 411"/>
                  <a:gd name="T5" fmla="*/ 34 h 312"/>
                  <a:gd name="T6" fmla="*/ 67 w 411"/>
                  <a:gd name="T7" fmla="*/ 178 h 312"/>
                  <a:gd name="T8" fmla="*/ 93 w 411"/>
                  <a:gd name="T9" fmla="*/ 166 h 312"/>
                  <a:gd name="T10" fmla="*/ 143 w 411"/>
                  <a:gd name="T11" fmla="*/ 162 h 312"/>
                  <a:gd name="T12" fmla="*/ 205 w 411"/>
                  <a:gd name="T13" fmla="*/ 176 h 312"/>
                  <a:gd name="T14" fmla="*/ 263 w 411"/>
                  <a:gd name="T15" fmla="*/ 214 h 312"/>
                  <a:gd name="T16" fmla="*/ 301 w 411"/>
                  <a:gd name="T17" fmla="*/ 260 h 312"/>
                  <a:gd name="T18" fmla="*/ 321 w 411"/>
                  <a:gd name="T19" fmla="*/ 304 h 312"/>
                  <a:gd name="T20" fmla="*/ 327 w 411"/>
                  <a:gd name="T21" fmla="*/ 312 h 312"/>
                  <a:gd name="T22" fmla="*/ 411 w 411"/>
                  <a:gd name="T23" fmla="*/ 303 h 312"/>
                  <a:gd name="T24" fmla="*/ 410 w 411"/>
                  <a:gd name="T25" fmla="*/ 294 h 312"/>
                  <a:gd name="T26" fmla="*/ 395 w 411"/>
                  <a:gd name="T27" fmla="*/ 243 h 312"/>
                  <a:gd name="T28" fmla="*/ 347 w 411"/>
                  <a:gd name="T29" fmla="*/ 172 h 312"/>
                  <a:gd name="T30" fmla="*/ 278 w 411"/>
                  <a:gd name="T31" fmla="*/ 114 h 312"/>
                  <a:gd name="T32" fmla="*/ 258 w 411"/>
                  <a:gd name="T33" fmla="*/ 105 h 312"/>
                  <a:gd name="T34" fmla="*/ 293 w 411"/>
                  <a:gd name="T35" fmla="*/ 39 h 312"/>
                  <a:gd name="T36" fmla="*/ 213 w 411"/>
                  <a:gd name="T37" fmla="*/ 10 h 312"/>
                  <a:gd name="T38" fmla="*/ 138 w 411"/>
                  <a:gd name="T39" fmla="*/ 3 h 3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1"/>
                  <a:gd name="T61" fmla="*/ 0 h 312"/>
                  <a:gd name="T62" fmla="*/ 411 w 411"/>
                  <a:gd name="T63" fmla="*/ 312 h 3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1" h="312">
                    <a:moveTo>
                      <a:pt x="138" y="3"/>
                    </a:moveTo>
                    <a:cubicBezTo>
                      <a:pt x="109" y="4"/>
                      <a:pt x="61" y="14"/>
                      <a:pt x="38" y="19"/>
                    </a:cubicBezTo>
                    <a:lnTo>
                      <a:pt x="0" y="34"/>
                    </a:lnTo>
                    <a:lnTo>
                      <a:pt x="67" y="178"/>
                    </a:lnTo>
                    <a:lnTo>
                      <a:pt x="93" y="166"/>
                    </a:lnTo>
                    <a:cubicBezTo>
                      <a:pt x="106" y="163"/>
                      <a:pt x="124" y="160"/>
                      <a:pt x="143" y="162"/>
                    </a:cubicBezTo>
                    <a:cubicBezTo>
                      <a:pt x="162" y="164"/>
                      <a:pt x="185" y="167"/>
                      <a:pt x="205" y="176"/>
                    </a:cubicBezTo>
                    <a:cubicBezTo>
                      <a:pt x="225" y="185"/>
                      <a:pt x="247" y="200"/>
                      <a:pt x="263" y="214"/>
                    </a:cubicBezTo>
                    <a:cubicBezTo>
                      <a:pt x="279" y="228"/>
                      <a:pt x="291" y="245"/>
                      <a:pt x="301" y="260"/>
                    </a:cubicBezTo>
                    <a:cubicBezTo>
                      <a:pt x="311" y="275"/>
                      <a:pt x="317" y="295"/>
                      <a:pt x="321" y="304"/>
                    </a:cubicBezTo>
                    <a:lnTo>
                      <a:pt x="327" y="312"/>
                    </a:lnTo>
                    <a:lnTo>
                      <a:pt x="411" y="303"/>
                    </a:lnTo>
                    <a:lnTo>
                      <a:pt x="410" y="294"/>
                    </a:lnTo>
                    <a:cubicBezTo>
                      <a:pt x="407" y="284"/>
                      <a:pt x="405" y="263"/>
                      <a:pt x="395" y="243"/>
                    </a:cubicBezTo>
                    <a:cubicBezTo>
                      <a:pt x="385" y="223"/>
                      <a:pt x="366" y="193"/>
                      <a:pt x="347" y="172"/>
                    </a:cubicBezTo>
                    <a:cubicBezTo>
                      <a:pt x="328" y="151"/>
                      <a:pt x="293" y="125"/>
                      <a:pt x="278" y="114"/>
                    </a:cubicBezTo>
                    <a:lnTo>
                      <a:pt x="258" y="105"/>
                    </a:lnTo>
                    <a:lnTo>
                      <a:pt x="293" y="39"/>
                    </a:lnTo>
                    <a:cubicBezTo>
                      <a:pt x="286" y="23"/>
                      <a:pt x="239" y="16"/>
                      <a:pt x="213" y="10"/>
                    </a:cubicBezTo>
                    <a:cubicBezTo>
                      <a:pt x="187" y="4"/>
                      <a:pt x="170" y="0"/>
                      <a:pt x="138" y="3"/>
                    </a:cubicBezTo>
                    <a:close/>
                  </a:path>
                </a:pathLst>
              </a:custGeom>
              <a:solidFill>
                <a:srgbClr val="FFFF99">
                  <a:alpha val="7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549" name="Rectangle 938"/>
            <p:cNvSpPr>
              <a:spLocks noChangeArrowheads="1"/>
            </p:cNvSpPr>
            <p:nvPr/>
          </p:nvSpPr>
          <p:spPr bwMode="auto">
            <a:xfrm>
              <a:off x="304800" y="4878388"/>
              <a:ext cx="1258888" cy="65722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66"/>
                </a:gs>
              </a:gsLst>
              <a:lin ang="0" scaled="1"/>
            </a:gra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 b="1"/>
                <a:t>A</a:t>
              </a:r>
              <a:br>
                <a:rPr lang="fr-FR" altLang="fr-FR" sz="1600" b="1"/>
              </a:br>
              <a:r>
                <a:rPr lang="fr-FR" altLang="fr-FR" sz="1600" b="1"/>
                <a:t>Technique</a:t>
              </a:r>
              <a:endParaRPr lang="fr-FR" altLang="fr-FR" sz="1600"/>
            </a:p>
          </p:txBody>
        </p:sp>
        <p:sp>
          <p:nvSpPr>
            <p:cNvPr id="20550" name="Rectangle 939"/>
            <p:cNvSpPr>
              <a:spLocks noChangeArrowheads="1"/>
            </p:cNvSpPr>
            <p:nvPr/>
          </p:nvSpPr>
          <p:spPr bwMode="auto">
            <a:xfrm>
              <a:off x="1631950" y="4878388"/>
              <a:ext cx="1258888" cy="657225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CCFF66"/>
                </a:gs>
              </a:gsLst>
              <a:lin ang="0" scaled="1"/>
            </a:gra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 b="1"/>
                <a:t>B</a:t>
              </a:r>
              <a:br>
                <a:rPr lang="fr-FR" altLang="fr-FR" sz="1600" b="1"/>
              </a:br>
              <a:r>
                <a:rPr lang="fr-FR" altLang="fr-FR" sz="1600" b="1"/>
                <a:t>Organisé</a:t>
              </a:r>
              <a:endParaRPr lang="fr-FR" altLang="fr-FR" sz="1600"/>
            </a:p>
          </p:txBody>
        </p:sp>
        <p:sp>
          <p:nvSpPr>
            <p:cNvPr id="20551" name="Rectangle 940"/>
            <p:cNvSpPr>
              <a:spLocks noChangeArrowheads="1"/>
            </p:cNvSpPr>
            <p:nvPr/>
          </p:nvSpPr>
          <p:spPr bwMode="auto">
            <a:xfrm>
              <a:off x="3708400" y="4878388"/>
              <a:ext cx="1258888" cy="657225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00"/>
                </a:gs>
              </a:gsLst>
              <a:lin ang="0" scaled="1"/>
            </a:gra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 b="1"/>
                <a:t>C</a:t>
              </a:r>
              <a:br>
                <a:rPr lang="fr-FR" altLang="fr-FR" sz="1600" b="1"/>
              </a:br>
              <a:r>
                <a:rPr lang="fr-FR" altLang="fr-FR" sz="1600" b="1"/>
                <a:t>Relationnel</a:t>
              </a:r>
              <a:endParaRPr lang="fr-FR" altLang="fr-FR" sz="1600"/>
            </a:p>
          </p:txBody>
        </p:sp>
        <p:sp>
          <p:nvSpPr>
            <p:cNvPr id="20552" name="Rectangle 941"/>
            <p:cNvSpPr>
              <a:spLocks noChangeArrowheads="1"/>
            </p:cNvSpPr>
            <p:nvPr/>
          </p:nvSpPr>
          <p:spPr bwMode="auto">
            <a:xfrm>
              <a:off x="5033963" y="4878388"/>
              <a:ext cx="1258887" cy="65722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0" scaled="1"/>
            </a:gra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rIns="36000"/>
            <a:lstStyle>
              <a:lvl1pPr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 b="1"/>
                <a:t>D</a:t>
              </a:r>
              <a:br>
                <a:rPr lang="fr-FR" altLang="fr-FR" sz="1600" b="1"/>
              </a:br>
              <a:r>
                <a:rPr lang="fr-FR" altLang="fr-FR" sz="1600" b="1"/>
                <a:t>Créatif</a:t>
              </a:r>
              <a:endParaRPr lang="fr-FR" altLang="fr-FR" sz="1600"/>
            </a:p>
          </p:txBody>
        </p:sp>
        <p:grpSp>
          <p:nvGrpSpPr>
            <p:cNvPr id="20553" name="Group 943"/>
            <p:cNvGrpSpPr>
              <a:grpSpLocks/>
            </p:cNvGrpSpPr>
            <p:nvPr/>
          </p:nvGrpSpPr>
          <p:grpSpPr bwMode="auto">
            <a:xfrm>
              <a:off x="5035550" y="5622925"/>
              <a:ext cx="1268413" cy="2951163"/>
              <a:chOff x="3172" y="3542"/>
              <a:chExt cx="799" cy="1833"/>
            </a:xfrm>
          </p:grpSpPr>
          <p:sp>
            <p:nvSpPr>
              <p:cNvPr id="20554" name="Rectangle 944"/>
              <p:cNvSpPr>
                <a:spLocks noChangeArrowheads="1"/>
              </p:cNvSpPr>
              <p:nvPr/>
            </p:nvSpPr>
            <p:spPr bwMode="auto">
              <a:xfrm>
                <a:off x="3178" y="3542"/>
                <a:ext cx="786" cy="505"/>
              </a:xfrm>
              <a:prstGeom prst="rect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99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55" name="Oval 945"/>
              <p:cNvSpPr>
                <a:spLocks noChangeArrowheads="1"/>
              </p:cNvSpPr>
              <p:nvPr/>
            </p:nvSpPr>
            <p:spPr bwMode="auto">
              <a:xfrm>
                <a:off x="3207" y="3651"/>
                <a:ext cx="732" cy="71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56" name="Freeform 946"/>
              <p:cNvSpPr>
                <a:spLocks/>
              </p:cNvSpPr>
              <p:nvPr/>
            </p:nvSpPr>
            <p:spPr bwMode="auto">
              <a:xfrm>
                <a:off x="3274" y="3769"/>
                <a:ext cx="478" cy="236"/>
              </a:xfrm>
              <a:custGeom>
                <a:avLst/>
                <a:gdLst>
                  <a:gd name="T0" fmla="*/ 0 w 3700"/>
                  <a:gd name="T1" fmla="*/ 0 h 1852"/>
                  <a:gd name="T2" fmla="*/ 0 w 3700"/>
                  <a:gd name="T3" fmla="*/ 0 h 1852"/>
                  <a:gd name="T4" fmla="*/ 0 w 3700"/>
                  <a:gd name="T5" fmla="*/ 0 h 1852"/>
                  <a:gd name="T6" fmla="*/ 0 w 3700"/>
                  <a:gd name="T7" fmla="*/ 0 h 1852"/>
                  <a:gd name="T8" fmla="*/ 0 w 3700"/>
                  <a:gd name="T9" fmla="*/ 0 h 1852"/>
                  <a:gd name="T10" fmla="*/ 0 w 3700"/>
                  <a:gd name="T11" fmla="*/ 0 h 1852"/>
                  <a:gd name="T12" fmla="*/ 0 w 3700"/>
                  <a:gd name="T13" fmla="*/ 0 h 1852"/>
                  <a:gd name="T14" fmla="*/ 0 w 3700"/>
                  <a:gd name="T15" fmla="*/ 0 h 1852"/>
                  <a:gd name="T16" fmla="*/ 0 w 3700"/>
                  <a:gd name="T17" fmla="*/ 0 h 1852"/>
                  <a:gd name="T18" fmla="*/ 0 w 3700"/>
                  <a:gd name="T19" fmla="*/ 0 h 1852"/>
                  <a:gd name="T20" fmla="*/ 0 w 3700"/>
                  <a:gd name="T21" fmla="*/ 0 h 1852"/>
                  <a:gd name="T22" fmla="*/ 0 w 3700"/>
                  <a:gd name="T23" fmla="*/ 0 h 1852"/>
                  <a:gd name="T24" fmla="*/ 0 w 3700"/>
                  <a:gd name="T25" fmla="*/ 0 h 1852"/>
                  <a:gd name="T26" fmla="*/ 0 w 3700"/>
                  <a:gd name="T27" fmla="*/ 0 h 1852"/>
                  <a:gd name="T28" fmla="*/ 0 w 3700"/>
                  <a:gd name="T29" fmla="*/ 0 h 1852"/>
                  <a:gd name="T30" fmla="*/ 0 w 3700"/>
                  <a:gd name="T31" fmla="*/ 0 h 1852"/>
                  <a:gd name="T32" fmla="*/ 0 w 3700"/>
                  <a:gd name="T33" fmla="*/ 0 h 1852"/>
                  <a:gd name="T34" fmla="*/ 0 w 3700"/>
                  <a:gd name="T35" fmla="*/ 0 h 1852"/>
                  <a:gd name="T36" fmla="*/ 0 w 3700"/>
                  <a:gd name="T37" fmla="*/ 0 h 1852"/>
                  <a:gd name="T38" fmla="*/ 0 w 3700"/>
                  <a:gd name="T39" fmla="*/ 0 h 1852"/>
                  <a:gd name="T40" fmla="*/ 0 w 3700"/>
                  <a:gd name="T41" fmla="*/ 0 h 1852"/>
                  <a:gd name="T42" fmla="*/ 0 w 3700"/>
                  <a:gd name="T43" fmla="*/ 0 h 1852"/>
                  <a:gd name="T44" fmla="*/ 0 w 3700"/>
                  <a:gd name="T45" fmla="*/ 0 h 1852"/>
                  <a:gd name="T46" fmla="*/ 0 w 3700"/>
                  <a:gd name="T47" fmla="*/ 0 h 1852"/>
                  <a:gd name="T48" fmla="*/ 0 w 3700"/>
                  <a:gd name="T49" fmla="*/ 0 h 1852"/>
                  <a:gd name="T50" fmla="*/ 0 w 3700"/>
                  <a:gd name="T51" fmla="*/ 0 h 1852"/>
                  <a:gd name="T52" fmla="*/ 0 w 3700"/>
                  <a:gd name="T53" fmla="*/ 0 h 1852"/>
                  <a:gd name="T54" fmla="*/ 0 w 3700"/>
                  <a:gd name="T55" fmla="*/ 0 h 1852"/>
                  <a:gd name="T56" fmla="*/ 0 w 3700"/>
                  <a:gd name="T57" fmla="*/ 0 h 1852"/>
                  <a:gd name="T58" fmla="*/ 0 w 3700"/>
                  <a:gd name="T59" fmla="*/ 0 h 1852"/>
                  <a:gd name="T60" fmla="*/ 0 w 3700"/>
                  <a:gd name="T61" fmla="*/ 0 h 1852"/>
                  <a:gd name="T62" fmla="*/ 0 w 3700"/>
                  <a:gd name="T63" fmla="*/ 0 h 1852"/>
                  <a:gd name="T64" fmla="*/ 0 w 3700"/>
                  <a:gd name="T65" fmla="*/ 0 h 1852"/>
                  <a:gd name="T66" fmla="*/ 0 w 3700"/>
                  <a:gd name="T67" fmla="*/ 0 h 1852"/>
                  <a:gd name="T68" fmla="*/ 0 w 3700"/>
                  <a:gd name="T69" fmla="*/ 0 h 1852"/>
                  <a:gd name="T70" fmla="*/ 0 w 3700"/>
                  <a:gd name="T71" fmla="*/ 0 h 1852"/>
                  <a:gd name="T72" fmla="*/ 0 w 3700"/>
                  <a:gd name="T73" fmla="*/ 0 h 1852"/>
                  <a:gd name="T74" fmla="*/ 0 w 3700"/>
                  <a:gd name="T75" fmla="*/ 0 h 1852"/>
                  <a:gd name="T76" fmla="*/ 0 w 3700"/>
                  <a:gd name="T77" fmla="*/ 0 h 1852"/>
                  <a:gd name="T78" fmla="*/ 0 w 3700"/>
                  <a:gd name="T79" fmla="*/ 0 h 18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00"/>
                  <a:gd name="T121" fmla="*/ 0 h 1852"/>
                  <a:gd name="T122" fmla="*/ 3700 w 3700"/>
                  <a:gd name="T123" fmla="*/ 1852 h 18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00" h="1852">
                    <a:moveTo>
                      <a:pt x="0" y="1852"/>
                    </a:moveTo>
                    <a:lnTo>
                      <a:pt x="4" y="1740"/>
                    </a:lnTo>
                    <a:lnTo>
                      <a:pt x="12" y="1632"/>
                    </a:lnTo>
                    <a:lnTo>
                      <a:pt x="32" y="1500"/>
                    </a:lnTo>
                    <a:lnTo>
                      <a:pt x="56" y="1386"/>
                    </a:lnTo>
                    <a:lnTo>
                      <a:pt x="94" y="1264"/>
                    </a:lnTo>
                    <a:lnTo>
                      <a:pt x="128" y="1168"/>
                    </a:lnTo>
                    <a:lnTo>
                      <a:pt x="154" y="1092"/>
                    </a:lnTo>
                    <a:lnTo>
                      <a:pt x="192" y="1008"/>
                    </a:lnTo>
                    <a:lnTo>
                      <a:pt x="232" y="924"/>
                    </a:lnTo>
                    <a:lnTo>
                      <a:pt x="262" y="866"/>
                    </a:lnTo>
                    <a:lnTo>
                      <a:pt x="314" y="784"/>
                    </a:lnTo>
                    <a:lnTo>
                      <a:pt x="360" y="720"/>
                    </a:lnTo>
                    <a:lnTo>
                      <a:pt x="408" y="660"/>
                    </a:lnTo>
                    <a:lnTo>
                      <a:pt x="456" y="600"/>
                    </a:lnTo>
                    <a:lnTo>
                      <a:pt x="492" y="564"/>
                    </a:lnTo>
                    <a:lnTo>
                      <a:pt x="524" y="528"/>
                    </a:lnTo>
                    <a:lnTo>
                      <a:pt x="572" y="484"/>
                    </a:lnTo>
                    <a:lnTo>
                      <a:pt x="624" y="444"/>
                    </a:lnTo>
                    <a:lnTo>
                      <a:pt x="698" y="384"/>
                    </a:lnTo>
                    <a:lnTo>
                      <a:pt x="744" y="352"/>
                    </a:lnTo>
                    <a:lnTo>
                      <a:pt x="796" y="316"/>
                    </a:lnTo>
                    <a:lnTo>
                      <a:pt x="844" y="284"/>
                    </a:lnTo>
                    <a:lnTo>
                      <a:pt x="928" y="236"/>
                    </a:lnTo>
                    <a:lnTo>
                      <a:pt x="988" y="204"/>
                    </a:lnTo>
                    <a:lnTo>
                      <a:pt x="1064" y="172"/>
                    </a:lnTo>
                    <a:lnTo>
                      <a:pt x="1144" y="140"/>
                    </a:lnTo>
                    <a:lnTo>
                      <a:pt x="1224" y="108"/>
                    </a:lnTo>
                    <a:lnTo>
                      <a:pt x="1304" y="82"/>
                    </a:lnTo>
                    <a:lnTo>
                      <a:pt x="1364" y="68"/>
                    </a:lnTo>
                    <a:lnTo>
                      <a:pt x="1450" y="48"/>
                    </a:lnTo>
                    <a:lnTo>
                      <a:pt x="1504" y="36"/>
                    </a:lnTo>
                    <a:lnTo>
                      <a:pt x="1574" y="22"/>
                    </a:lnTo>
                    <a:lnTo>
                      <a:pt x="1628" y="16"/>
                    </a:lnTo>
                    <a:lnTo>
                      <a:pt x="1702" y="8"/>
                    </a:lnTo>
                    <a:lnTo>
                      <a:pt x="1768" y="4"/>
                    </a:lnTo>
                    <a:lnTo>
                      <a:pt x="1856" y="0"/>
                    </a:lnTo>
                    <a:lnTo>
                      <a:pt x="1932" y="4"/>
                    </a:lnTo>
                    <a:lnTo>
                      <a:pt x="2024" y="8"/>
                    </a:lnTo>
                    <a:lnTo>
                      <a:pt x="2132" y="24"/>
                    </a:lnTo>
                    <a:lnTo>
                      <a:pt x="2212" y="38"/>
                    </a:lnTo>
                    <a:lnTo>
                      <a:pt x="2308" y="56"/>
                    </a:lnTo>
                    <a:lnTo>
                      <a:pt x="2432" y="92"/>
                    </a:lnTo>
                    <a:lnTo>
                      <a:pt x="2472" y="104"/>
                    </a:lnTo>
                    <a:lnTo>
                      <a:pt x="2532" y="124"/>
                    </a:lnTo>
                    <a:lnTo>
                      <a:pt x="2592" y="144"/>
                    </a:lnTo>
                    <a:lnTo>
                      <a:pt x="2648" y="168"/>
                    </a:lnTo>
                    <a:lnTo>
                      <a:pt x="2688" y="188"/>
                    </a:lnTo>
                    <a:lnTo>
                      <a:pt x="2748" y="220"/>
                    </a:lnTo>
                    <a:lnTo>
                      <a:pt x="2796" y="246"/>
                    </a:lnTo>
                    <a:lnTo>
                      <a:pt x="2860" y="284"/>
                    </a:lnTo>
                    <a:lnTo>
                      <a:pt x="2928" y="324"/>
                    </a:lnTo>
                    <a:lnTo>
                      <a:pt x="2984" y="364"/>
                    </a:lnTo>
                    <a:lnTo>
                      <a:pt x="3036" y="400"/>
                    </a:lnTo>
                    <a:lnTo>
                      <a:pt x="3076" y="432"/>
                    </a:lnTo>
                    <a:lnTo>
                      <a:pt x="3104" y="456"/>
                    </a:lnTo>
                    <a:lnTo>
                      <a:pt x="3160" y="504"/>
                    </a:lnTo>
                    <a:lnTo>
                      <a:pt x="3188" y="532"/>
                    </a:lnTo>
                    <a:lnTo>
                      <a:pt x="3224" y="576"/>
                    </a:lnTo>
                    <a:lnTo>
                      <a:pt x="3268" y="632"/>
                    </a:lnTo>
                    <a:lnTo>
                      <a:pt x="3324" y="704"/>
                    </a:lnTo>
                    <a:lnTo>
                      <a:pt x="3356" y="744"/>
                    </a:lnTo>
                    <a:lnTo>
                      <a:pt x="3392" y="804"/>
                    </a:lnTo>
                    <a:lnTo>
                      <a:pt x="3460" y="910"/>
                    </a:lnTo>
                    <a:lnTo>
                      <a:pt x="3488" y="964"/>
                    </a:lnTo>
                    <a:lnTo>
                      <a:pt x="3514" y="1020"/>
                    </a:lnTo>
                    <a:lnTo>
                      <a:pt x="3536" y="1064"/>
                    </a:lnTo>
                    <a:lnTo>
                      <a:pt x="3556" y="1120"/>
                    </a:lnTo>
                    <a:lnTo>
                      <a:pt x="3576" y="1168"/>
                    </a:lnTo>
                    <a:lnTo>
                      <a:pt x="3596" y="1216"/>
                    </a:lnTo>
                    <a:lnTo>
                      <a:pt x="3626" y="1310"/>
                    </a:lnTo>
                    <a:lnTo>
                      <a:pt x="3640" y="1364"/>
                    </a:lnTo>
                    <a:lnTo>
                      <a:pt x="3656" y="1426"/>
                    </a:lnTo>
                    <a:lnTo>
                      <a:pt x="3668" y="1480"/>
                    </a:lnTo>
                    <a:lnTo>
                      <a:pt x="3682" y="1556"/>
                    </a:lnTo>
                    <a:lnTo>
                      <a:pt x="3688" y="1616"/>
                    </a:lnTo>
                    <a:lnTo>
                      <a:pt x="3698" y="1688"/>
                    </a:lnTo>
                    <a:lnTo>
                      <a:pt x="3700" y="1748"/>
                    </a:lnTo>
                    <a:lnTo>
                      <a:pt x="3700" y="1812"/>
                    </a:lnTo>
                    <a:lnTo>
                      <a:pt x="3700" y="1852"/>
                    </a:lnTo>
                  </a:path>
                </a:pathLst>
              </a:custGeom>
              <a:noFill/>
              <a:ln w="1016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57" name="Oval 947"/>
              <p:cNvSpPr>
                <a:spLocks noChangeArrowheads="1"/>
              </p:cNvSpPr>
              <p:nvPr/>
            </p:nvSpPr>
            <p:spPr bwMode="auto">
              <a:xfrm>
                <a:off x="3226" y="3669"/>
                <a:ext cx="694" cy="6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505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58" name="Oval 948"/>
              <p:cNvSpPr>
                <a:spLocks noChangeArrowheads="1"/>
              </p:cNvSpPr>
              <p:nvPr/>
            </p:nvSpPr>
            <p:spPr bwMode="auto">
              <a:xfrm>
                <a:off x="3244" y="3687"/>
                <a:ext cx="658" cy="640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505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59" name="Oval 949"/>
              <p:cNvSpPr>
                <a:spLocks noChangeArrowheads="1"/>
              </p:cNvSpPr>
              <p:nvPr/>
            </p:nvSpPr>
            <p:spPr bwMode="auto">
              <a:xfrm>
                <a:off x="3262" y="3705"/>
                <a:ext cx="622" cy="60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0" name="Oval 950"/>
              <p:cNvSpPr>
                <a:spLocks noChangeArrowheads="1"/>
              </p:cNvSpPr>
              <p:nvPr/>
            </p:nvSpPr>
            <p:spPr bwMode="auto">
              <a:xfrm>
                <a:off x="3281" y="3723"/>
                <a:ext cx="585" cy="569"/>
              </a:xfrm>
              <a:prstGeom prst="ellipse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CC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1" name="Oval 951"/>
              <p:cNvSpPr>
                <a:spLocks noChangeArrowheads="1"/>
              </p:cNvSpPr>
              <p:nvPr/>
            </p:nvSpPr>
            <p:spPr bwMode="auto">
              <a:xfrm>
                <a:off x="3299" y="3740"/>
                <a:ext cx="549" cy="534"/>
              </a:xfrm>
              <a:prstGeom prst="ellipse">
                <a:avLst/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2" name="Oval 952"/>
              <p:cNvSpPr>
                <a:spLocks noChangeArrowheads="1"/>
              </p:cNvSpPr>
              <p:nvPr/>
            </p:nvSpPr>
            <p:spPr bwMode="auto">
              <a:xfrm>
                <a:off x="3310" y="3751"/>
                <a:ext cx="526" cy="51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6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3" name="Oval 953"/>
              <p:cNvSpPr>
                <a:spLocks noChangeArrowheads="1"/>
              </p:cNvSpPr>
              <p:nvPr/>
            </p:nvSpPr>
            <p:spPr bwMode="auto">
              <a:xfrm>
                <a:off x="3329" y="3769"/>
                <a:ext cx="490" cy="476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4" name="Oval 954"/>
              <p:cNvSpPr>
                <a:spLocks noChangeArrowheads="1"/>
              </p:cNvSpPr>
              <p:nvPr/>
            </p:nvSpPr>
            <p:spPr bwMode="auto">
              <a:xfrm>
                <a:off x="3346" y="3786"/>
                <a:ext cx="454" cy="442"/>
              </a:xfrm>
              <a:prstGeom prst="ellipse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66FF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5" name="Oval 955"/>
              <p:cNvSpPr>
                <a:spLocks noChangeArrowheads="1"/>
              </p:cNvSpPr>
              <p:nvPr/>
            </p:nvSpPr>
            <p:spPr bwMode="auto">
              <a:xfrm>
                <a:off x="3365" y="3804"/>
                <a:ext cx="416" cy="406"/>
              </a:xfrm>
              <a:prstGeom prst="ellipse">
                <a:avLst/>
              </a:prstGeom>
              <a:gradFill rotWithShape="1">
                <a:gsLst>
                  <a:gs pos="0">
                    <a:srgbClr val="336600"/>
                  </a:gs>
                  <a:gs pos="100000">
                    <a:srgbClr val="99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6" name="Oval 956"/>
              <p:cNvSpPr>
                <a:spLocks noChangeArrowheads="1"/>
              </p:cNvSpPr>
              <p:nvPr/>
            </p:nvSpPr>
            <p:spPr bwMode="auto">
              <a:xfrm>
                <a:off x="3383" y="3822"/>
                <a:ext cx="380" cy="37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7" name="Oval 957"/>
              <p:cNvSpPr>
                <a:spLocks noChangeArrowheads="1"/>
              </p:cNvSpPr>
              <p:nvPr/>
            </p:nvSpPr>
            <p:spPr bwMode="auto">
              <a:xfrm>
                <a:off x="3394" y="3833"/>
                <a:ext cx="359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8" name="Oval 958"/>
              <p:cNvSpPr>
                <a:spLocks noChangeArrowheads="1"/>
              </p:cNvSpPr>
              <p:nvPr/>
            </p:nvSpPr>
            <p:spPr bwMode="auto">
              <a:xfrm>
                <a:off x="3412" y="3851"/>
                <a:ext cx="322" cy="313"/>
              </a:xfrm>
              <a:prstGeom prst="ellipse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69" name="Oval 959"/>
              <p:cNvSpPr>
                <a:spLocks noChangeArrowheads="1"/>
              </p:cNvSpPr>
              <p:nvPr/>
            </p:nvSpPr>
            <p:spPr bwMode="auto">
              <a:xfrm>
                <a:off x="3431" y="3869"/>
                <a:ext cx="285" cy="277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70" name="Oval 960"/>
              <p:cNvSpPr>
                <a:spLocks noChangeArrowheads="1"/>
              </p:cNvSpPr>
              <p:nvPr/>
            </p:nvSpPr>
            <p:spPr bwMode="auto">
              <a:xfrm>
                <a:off x="3449" y="3886"/>
                <a:ext cx="249" cy="242"/>
              </a:xfrm>
              <a:prstGeom prst="ellipse">
                <a:avLst/>
              </a:prstGeom>
              <a:gradFill rotWithShape="1">
                <a:gsLst>
                  <a:gs pos="0">
                    <a:srgbClr val="9900CC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71" name="Line 961"/>
              <p:cNvSpPr>
                <a:spLocks noChangeShapeType="1"/>
              </p:cNvSpPr>
              <p:nvPr/>
            </p:nvSpPr>
            <p:spPr bwMode="auto">
              <a:xfrm>
                <a:off x="3573" y="3620"/>
                <a:ext cx="0" cy="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2" name="Line 962"/>
              <p:cNvSpPr>
                <a:spLocks noChangeShapeType="1"/>
              </p:cNvSpPr>
              <p:nvPr/>
            </p:nvSpPr>
            <p:spPr bwMode="auto">
              <a:xfrm rot="-2684117">
                <a:off x="3439" y="3678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3" name="Line 963"/>
              <p:cNvSpPr>
                <a:spLocks noChangeShapeType="1"/>
              </p:cNvSpPr>
              <p:nvPr/>
            </p:nvSpPr>
            <p:spPr bwMode="auto">
              <a:xfrm rot="2715883">
                <a:off x="3710" y="3679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4" name="Line 964"/>
              <p:cNvSpPr>
                <a:spLocks noChangeShapeType="1"/>
              </p:cNvSpPr>
              <p:nvPr/>
            </p:nvSpPr>
            <p:spPr bwMode="auto">
              <a:xfrm rot="17516677" flipH="1">
                <a:off x="3396" y="3743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5" name="Line 965"/>
              <p:cNvSpPr>
                <a:spLocks noChangeShapeType="1"/>
              </p:cNvSpPr>
              <p:nvPr/>
            </p:nvSpPr>
            <p:spPr bwMode="auto">
              <a:xfrm rot="-1316677">
                <a:off x="3501" y="3636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6" name="Line 966"/>
              <p:cNvSpPr>
                <a:spLocks noChangeShapeType="1"/>
              </p:cNvSpPr>
              <p:nvPr/>
            </p:nvSpPr>
            <p:spPr bwMode="auto">
              <a:xfrm rot="1316677" flipH="1">
                <a:off x="3646" y="3636"/>
                <a:ext cx="0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7" name="Line 967"/>
              <p:cNvSpPr>
                <a:spLocks noChangeShapeType="1"/>
              </p:cNvSpPr>
              <p:nvPr/>
            </p:nvSpPr>
            <p:spPr bwMode="auto">
              <a:xfrm rot="4083323">
                <a:off x="3751" y="3742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arrow" w="med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78" name="Rectangle 968"/>
              <p:cNvSpPr>
                <a:spLocks noChangeArrowheads="1"/>
              </p:cNvSpPr>
              <p:nvPr/>
            </p:nvSpPr>
            <p:spPr bwMode="auto">
              <a:xfrm>
                <a:off x="3182" y="4100"/>
                <a:ext cx="782" cy="12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44000" bIns="0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Management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600" b="1" i="1"/>
                  <a:t>Participatif</a:t>
                </a:r>
              </a:p>
              <a:p>
                <a:pPr algn="ctr">
                  <a:lnSpc>
                    <a:spcPct val="80000"/>
                  </a:lnSpc>
                </a:pPr>
                <a:endParaRPr lang="fr-FR" altLang="fr-FR" sz="1600" b="1" i="1"/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Forte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Compétence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et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faible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motivation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Pour la tâche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altLang="fr-FR" sz="1400" b="1" i="1"/>
                  <a:t>considérée</a:t>
                </a:r>
              </a:p>
            </p:txBody>
          </p:sp>
          <p:sp>
            <p:nvSpPr>
              <p:cNvPr id="20579" name="Rectangle 969"/>
              <p:cNvSpPr>
                <a:spLocks noChangeArrowheads="1"/>
              </p:cNvSpPr>
              <p:nvPr/>
            </p:nvSpPr>
            <p:spPr bwMode="auto">
              <a:xfrm>
                <a:off x="3172" y="4007"/>
                <a:ext cx="799" cy="138"/>
              </a:xfrm>
              <a:prstGeom prst="rect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99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0" name="Line 970"/>
              <p:cNvSpPr>
                <a:spLocks noChangeShapeType="1"/>
              </p:cNvSpPr>
              <p:nvPr/>
            </p:nvSpPr>
            <p:spPr bwMode="auto">
              <a:xfrm rot="-5400000">
                <a:off x="3576" y="3640"/>
                <a:ext cx="0" cy="7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81" name="Rectangle 971"/>
              <p:cNvSpPr>
                <a:spLocks noChangeArrowheads="1"/>
              </p:cNvSpPr>
              <p:nvPr/>
            </p:nvSpPr>
            <p:spPr bwMode="auto">
              <a:xfrm>
                <a:off x="3183" y="3545"/>
                <a:ext cx="782" cy="60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0582" name="Freeform 972"/>
              <p:cNvSpPr>
                <a:spLocks/>
              </p:cNvSpPr>
              <p:nvPr/>
            </p:nvSpPr>
            <p:spPr bwMode="auto">
              <a:xfrm>
                <a:off x="3429" y="3668"/>
                <a:ext cx="497" cy="300"/>
              </a:xfrm>
              <a:custGeom>
                <a:avLst/>
                <a:gdLst>
                  <a:gd name="T0" fmla="*/ 123 w 497"/>
                  <a:gd name="T1" fmla="*/ 0 h 300"/>
                  <a:gd name="T2" fmla="*/ 21 w 497"/>
                  <a:gd name="T3" fmla="*/ 24 h 300"/>
                  <a:gd name="T4" fmla="*/ 0 w 497"/>
                  <a:gd name="T5" fmla="*/ 31 h 300"/>
                  <a:gd name="T6" fmla="*/ 66 w 497"/>
                  <a:gd name="T7" fmla="*/ 179 h 300"/>
                  <a:gd name="T8" fmla="*/ 94 w 497"/>
                  <a:gd name="T9" fmla="*/ 169 h 300"/>
                  <a:gd name="T10" fmla="*/ 138 w 497"/>
                  <a:gd name="T11" fmla="*/ 159 h 300"/>
                  <a:gd name="T12" fmla="*/ 178 w 497"/>
                  <a:gd name="T13" fmla="*/ 163 h 300"/>
                  <a:gd name="T14" fmla="*/ 210 w 497"/>
                  <a:gd name="T15" fmla="*/ 171 h 300"/>
                  <a:gd name="T16" fmla="*/ 224 w 497"/>
                  <a:gd name="T17" fmla="*/ 175 h 300"/>
                  <a:gd name="T18" fmla="*/ 253 w 497"/>
                  <a:gd name="T19" fmla="*/ 99 h 300"/>
                  <a:gd name="T20" fmla="*/ 265 w 497"/>
                  <a:gd name="T21" fmla="*/ 103 h 300"/>
                  <a:gd name="T22" fmla="*/ 333 w 497"/>
                  <a:gd name="T23" fmla="*/ 154 h 300"/>
                  <a:gd name="T24" fmla="*/ 390 w 497"/>
                  <a:gd name="T25" fmla="*/ 235 h 300"/>
                  <a:gd name="T26" fmla="*/ 411 w 497"/>
                  <a:gd name="T27" fmla="*/ 288 h 300"/>
                  <a:gd name="T28" fmla="*/ 415 w 497"/>
                  <a:gd name="T29" fmla="*/ 300 h 300"/>
                  <a:gd name="T30" fmla="*/ 489 w 497"/>
                  <a:gd name="T31" fmla="*/ 295 h 300"/>
                  <a:gd name="T32" fmla="*/ 465 w 497"/>
                  <a:gd name="T33" fmla="*/ 211 h 300"/>
                  <a:gd name="T34" fmla="*/ 390 w 497"/>
                  <a:gd name="T35" fmla="*/ 97 h 300"/>
                  <a:gd name="T36" fmla="*/ 273 w 497"/>
                  <a:gd name="T37" fmla="*/ 24 h 300"/>
                  <a:gd name="T38" fmla="*/ 123 w 497"/>
                  <a:gd name="T39" fmla="*/ 0 h 3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7"/>
                  <a:gd name="T61" fmla="*/ 0 h 300"/>
                  <a:gd name="T62" fmla="*/ 497 w 497"/>
                  <a:gd name="T63" fmla="*/ 300 h 3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7" h="300">
                    <a:moveTo>
                      <a:pt x="123" y="0"/>
                    </a:moveTo>
                    <a:cubicBezTo>
                      <a:pt x="81" y="0"/>
                      <a:pt x="41" y="19"/>
                      <a:pt x="21" y="24"/>
                    </a:cubicBezTo>
                    <a:lnTo>
                      <a:pt x="0" y="31"/>
                    </a:lnTo>
                    <a:lnTo>
                      <a:pt x="66" y="179"/>
                    </a:lnTo>
                    <a:lnTo>
                      <a:pt x="94" y="169"/>
                    </a:lnTo>
                    <a:cubicBezTo>
                      <a:pt x="106" y="166"/>
                      <a:pt x="124" y="160"/>
                      <a:pt x="138" y="159"/>
                    </a:cubicBezTo>
                    <a:cubicBezTo>
                      <a:pt x="152" y="158"/>
                      <a:pt x="166" y="161"/>
                      <a:pt x="178" y="163"/>
                    </a:cubicBezTo>
                    <a:cubicBezTo>
                      <a:pt x="190" y="165"/>
                      <a:pt x="202" y="169"/>
                      <a:pt x="210" y="171"/>
                    </a:cubicBezTo>
                    <a:cubicBezTo>
                      <a:pt x="218" y="173"/>
                      <a:pt x="217" y="187"/>
                      <a:pt x="224" y="175"/>
                    </a:cubicBezTo>
                    <a:lnTo>
                      <a:pt x="253" y="99"/>
                    </a:lnTo>
                    <a:lnTo>
                      <a:pt x="265" y="103"/>
                    </a:lnTo>
                    <a:cubicBezTo>
                      <a:pt x="278" y="112"/>
                      <a:pt x="312" y="132"/>
                      <a:pt x="333" y="154"/>
                    </a:cubicBezTo>
                    <a:cubicBezTo>
                      <a:pt x="354" y="176"/>
                      <a:pt x="377" y="213"/>
                      <a:pt x="390" y="235"/>
                    </a:cubicBezTo>
                    <a:cubicBezTo>
                      <a:pt x="403" y="257"/>
                      <a:pt x="407" y="277"/>
                      <a:pt x="411" y="288"/>
                    </a:cubicBezTo>
                    <a:lnTo>
                      <a:pt x="415" y="300"/>
                    </a:lnTo>
                    <a:lnTo>
                      <a:pt x="489" y="295"/>
                    </a:lnTo>
                    <a:cubicBezTo>
                      <a:pt x="497" y="280"/>
                      <a:pt x="482" y="244"/>
                      <a:pt x="465" y="211"/>
                    </a:cubicBezTo>
                    <a:cubicBezTo>
                      <a:pt x="448" y="178"/>
                      <a:pt x="422" y="128"/>
                      <a:pt x="390" y="97"/>
                    </a:cubicBezTo>
                    <a:cubicBezTo>
                      <a:pt x="358" y="66"/>
                      <a:pt x="317" y="40"/>
                      <a:pt x="273" y="24"/>
                    </a:cubicBezTo>
                    <a:cubicBezTo>
                      <a:pt x="229" y="8"/>
                      <a:pt x="165" y="0"/>
                      <a:pt x="123" y="0"/>
                    </a:cubicBezTo>
                    <a:close/>
                  </a:path>
                </a:pathLst>
              </a:custGeom>
              <a:solidFill>
                <a:srgbClr val="FFFF99">
                  <a:alpha val="7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503" name="ZoneTexte 326"/>
          <p:cNvSpPr txBox="1">
            <a:spLocks noChangeArrowheads="1"/>
          </p:cNvSpPr>
          <p:nvPr/>
        </p:nvSpPr>
        <p:spPr bwMode="auto">
          <a:xfrm rot="17881799">
            <a:off x="1103542" y="4892860"/>
            <a:ext cx="1614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dirty="0"/>
              <a:t>C+M+ </a:t>
            </a:r>
          </a:p>
        </p:txBody>
      </p:sp>
      <p:sp>
        <p:nvSpPr>
          <p:cNvPr id="20504" name="ZoneTexte 359"/>
          <p:cNvSpPr txBox="1">
            <a:spLocks noChangeArrowheads="1"/>
          </p:cNvSpPr>
          <p:nvPr/>
        </p:nvSpPr>
        <p:spPr bwMode="auto">
          <a:xfrm rot="17867178">
            <a:off x="1668762" y="4988560"/>
            <a:ext cx="158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dirty="0"/>
              <a:t>C-M- </a:t>
            </a:r>
          </a:p>
        </p:txBody>
      </p:sp>
      <p:sp>
        <p:nvSpPr>
          <p:cNvPr id="20505" name="ZoneTexte 360"/>
          <p:cNvSpPr txBox="1">
            <a:spLocks noChangeArrowheads="1"/>
          </p:cNvSpPr>
          <p:nvPr/>
        </p:nvSpPr>
        <p:spPr bwMode="auto">
          <a:xfrm rot="3721070">
            <a:off x="4562336" y="4680585"/>
            <a:ext cx="1901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dirty="0"/>
              <a:t>C+M- </a:t>
            </a:r>
          </a:p>
        </p:txBody>
      </p:sp>
      <p:sp>
        <p:nvSpPr>
          <p:cNvPr id="20506" name="ZoneTexte 361"/>
          <p:cNvSpPr txBox="1">
            <a:spLocks noChangeArrowheads="1"/>
          </p:cNvSpPr>
          <p:nvPr/>
        </p:nvSpPr>
        <p:spPr bwMode="auto">
          <a:xfrm rot="3993814">
            <a:off x="4223783" y="5065346"/>
            <a:ext cx="1680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dirty="0"/>
              <a:t>C-M+</a:t>
            </a:r>
          </a:p>
        </p:txBody>
      </p:sp>
      <p:sp>
        <p:nvSpPr>
          <p:cNvPr id="20507" name="Rectangle 847"/>
          <p:cNvSpPr>
            <a:spLocks noChangeArrowheads="1"/>
          </p:cNvSpPr>
          <p:nvPr/>
        </p:nvSpPr>
        <p:spPr bwMode="auto">
          <a:xfrm>
            <a:off x="760413" y="2470150"/>
            <a:ext cx="59991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8" tIns="50914" rIns="101828" bIns="50914">
            <a:spAutoFit/>
          </a:bodyPr>
          <a:lstStyle>
            <a:lvl1pPr marL="342900" indent="-3429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600" b="1">
                <a:solidFill>
                  <a:srgbClr val="003399"/>
                </a:solidFill>
                <a:latin typeface="Arial" panose="020B0604020202020204" pitchFamily="34" charset="0"/>
              </a:rPr>
              <a:t>Puis choisissez le meilleur style de management en fonction de sa compétence et de sa motivation pour la tâche considérée en suivant </a:t>
            </a:r>
            <a:br>
              <a:rPr lang="fr-FR" altLang="fr-FR" sz="1600" b="1">
                <a:solidFill>
                  <a:srgbClr val="003399"/>
                </a:solidFill>
                <a:latin typeface="Arial" panose="020B0604020202020204" pitchFamily="34" charset="0"/>
              </a:rPr>
            </a:br>
            <a:r>
              <a:rPr lang="fr-FR" altLang="fr-FR" sz="1600" b="1" u="sng">
                <a:solidFill>
                  <a:srgbClr val="003399"/>
                </a:solidFill>
                <a:latin typeface="Arial" panose="020B0604020202020204" pitchFamily="34" charset="0"/>
              </a:rPr>
              <a:t>le chemin de l’autonomie.   </a:t>
            </a:r>
          </a:p>
        </p:txBody>
      </p:sp>
      <p:sp>
        <p:nvSpPr>
          <p:cNvPr id="20508" name="Rectangle 9"/>
          <p:cNvSpPr>
            <a:spLocks noChangeArrowheads="1"/>
          </p:cNvSpPr>
          <p:nvPr/>
        </p:nvSpPr>
        <p:spPr bwMode="auto">
          <a:xfrm>
            <a:off x="614363" y="1343025"/>
            <a:ext cx="6326187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" name="Flèche droite 8"/>
          <p:cNvSpPr/>
          <p:nvPr/>
        </p:nvSpPr>
        <p:spPr bwMode="auto">
          <a:xfrm rot="-3000000">
            <a:off x="2240801" y="4394534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Flèche droite 198"/>
          <p:cNvSpPr/>
          <p:nvPr/>
        </p:nvSpPr>
        <p:spPr bwMode="auto">
          <a:xfrm rot="-1800000">
            <a:off x="2596659" y="4068402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Flèche droite 199"/>
          <p:cNvSpPr/>
          <p:nvPr/>
        </p:nvSpPr>
        <p:spPr bwMode="auto">
          <a:xfrm rot="-600000">
            <a:off x="3227406" y="3858424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Flèche droite 200"/>
          <p:cNvSpPr/>
          <p:nvPr/>
        </p:nvSpPr>
        <p:spPr bwMode="auto">
          <a:xfrm rot="600000">
            <a:off x="4048330" y="3864374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Flèche droite 201"/>
          <p:cNvSpPr/>
          <p:nvPr/>
        </p:nvSpPr>
        <p:spPr bwMode="auto">
          <a:xfrm rot="1800000">
            <a:off x="4694460" y="4162817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Flèche droite 202"/>
          <p:cNvSpPr/>
          <p:nvPr/>
        </p:nvSpPr>
        <p:spPr bwMode="auto">
          <a:xfrm rot="9000000">
            <a:off x="5123004" y="4996656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Flèche droite 203"/>
          <p:cNvSpPr/>
          <p:nvPr/>
        </p:nvSpPr>
        <p:spPr bwMode="auto">
          <a:xfrm rot="12600000">
            <a:off x="4362113" y="4583142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Flèche droite 204"/>
          <p:cNvSpPr/>
          <p:nvPr/>
        </p:nvSpPr>
        <p:spPr bwMode="auto">
          <a:xfrm rot="11400000">
            <a:off x="3903578" y="4414981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Flèche droite 205"/>
          <p:cNvSpPr/>
          <p:nvPr/>
        </p:nvSpPr>
        <p:spPr bwMode="auto">
          <a:xfrm rot="9600000">
            <a:off x="3387930" y="4375944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Flèche droite 206"/>
          <p:cNvSpPr/>
          <p:nvPr/>
        </p:nvSpPr>
        <p:spPr bwMode="auto">
          <a:xfrm rot="9000000">
            <a:off x="2844763" y="4586687"/>
            <a:ext cx="296951" cy="230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2"/>
          <p:cNvSpPr>
            <a:spLocks/>
          </p:cNvSpPr>
          <p:nvPr/>
        </p:nvSpPr>
        <p:spPr bwMode="auto">
          <a:xfrm>
            <a:off x="6248400" y="1558925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6" name="Freeform 3"/>
          <p:cNvSpPr>
            <a:spLocks/>
          </p:cNvSpPr>
          <p:nvPr/>
        </p:nvSpPr>
        <p:spPr bwMode="auto">
          <a:xfrm>
            <a:off x="6554788" y="1290638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" name="Freeform 4"/>
          <p:cNvSpPr>
            <a:spLocks/>
          </p:cNvSpPr>
          <p:nvPr/>
        </p:nvSpPr>
        <p:spPr bwMode="auto">
          <a:xfrm>
            <a:off x="6550025" y="1316038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6546850" y="1319213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" name="Freeform 6"/>
          <p:cNvSpPr>
            <a:spLocks/>
          </p:cNvSpPr>
          <p:nvPr/>
        </p:nvSpPr>
        <p:spPr bwMode="auto">
          <a:xfrm>
            <a:off x="6521450" y="1290638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6521450" y="1303338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93725" y="1349375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N°07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Adapter le style de management/situation (2/3)</a:t>
            </a:r>
          </a:p>
        </p:txBody>
      </p:sp>
      <p:sp>
        <p:nvSpPr>
          <p:cNvPr id="21512" name="Rectangle 167"/>
          <p:cNvSpPr>
            <a:spLocks noChangeArrowheads="1"/>
          </p:cNvSpPr>
          <p:nvPr/>
        </p:nvSpPr>
        <p:spPr bwMode="auto">
          <a:xfrm>
            <a:off x="569913" y="1331913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10" name="Group 169"/>
          <p:cNvGraphicFramePr>
            <a:graphicFrameLocks noGrp="1"/>
          </p:cNvGraphicFramePr>
          <p:nvPr/>
        </p:nvGraphicFramePr>
        <p:xfrm>
          <a:off x="995363" y="2840038"/>
          <a:ext cx="5551487" cy="2771774"/>
        </p:xfrm>
        <a:graphic>
          <a:graphicData uri="http://schemas.openxmlformats.org/drawingml/2006/table">
            <a:tbl>
              <a:tblPr/>
              <a:tblGrid>
                <a:gridCol w="1136650"/>
                <a:gridCol w="1135062"/>
                <a:gridCol w="811213"/>
                <a:gridCol w="806450"/>
                <a:gridCol w="877887"/>
                <a:gridCol w="784225"/>
              </a:tblGrid>
              <a:tr h="898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 de votre collaborateur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ompétences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otivation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de délégation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+   M +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+   M -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-   M +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-   M  -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Optimal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68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Créatif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Optimal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68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Communicatif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Optimal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68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Optimal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21557" name="Line 213"/>
          <p:cNvSpPr>
            <a:spLocks noChangeShapeType="1"/>
          </p:cNvSpPr>
          <p:nvPr/>
        </p:nvSpPr>
        <p:spPr bwMode="auto">
          <a:xfrm>
            <a:off x="685800" y="37750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58" name="Text Box 214"/>
          <p:cNvSpPr txBox="1">
            <a:spLocks noChangeArrowheads="1"/>
          </p:cNvSpPr>
          <p:nvPr/>
        </p:nvSpPr>
        <p:spPr bwMode="auto">
          <a:xfrm rot="-5400000">
            <a:off x="-133350" y="4306888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Autonomie en baisse</a:t>
            </a:r>
          </a:p>
        </p:txBody>
      </p:sp>
      <p:sp>
        <p:nvSpPr>
          <p:cNvPr id="21559" name="Line 215"/>
          <p:cNvSpPr>
            <a:spLocks noChangeShapeType="1"/>
          </p:cNvSpPr>
          <p:nvPr/>
        </p:nvSpPr>
        <p:spPr bwMode="auto">
          <a:xfrm flipH="1">
            <a:off x="6823075" y="37036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60" name="Text Box 216"/>
          <p:cNvSpPr txBox="1">
            <a:spLocks noChangeArrowheads="1"/>
          </p:cNvSpPr>
          <p:nvPr/>
        </p:nvSpPr>
        <p:spPr bwMode="auto">
          <a:xfrm rot="-5400000">
            <a:off x="5751513" y="4486275"/>
            <a:ext cx="172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/>
              <a:t>Autonomie en hausse</a:t>
            </a:r>
          </a:p>
        </p:txBody>
      </p:sp>
      <p:sp>
        <p:nvSpPr>
          <p:cNvPr id="21561" name="Text Box 217"/>
          <p:cNvSpPr txBox="1">
            <a:spLocks noChangeArrowheads="1"/>
          </p:cNvSpPr>
          <p:nvPr/>
        </p:nvSpPr>
        <p:spPr bwMode="auto">
          <a:xfrm>
            <a:off x="593725" y="5864225"/>
            <a:ext cx="6538913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 u="sng"/>
              <a:t>Privilégiez le type de délégation optimal si</a:t>
            </a:r>
          </a:p>
          <a:p>
            <a:pPr>
              <a:spcBef>
                <a:spcPct val="50000"/>
              </a:spcBef>
            </a:pPr>
            <a:r>
              <a:rPr lang="fr-FR" altLang="fr-FR" sz="1800"/>
              <a:t>	- Vous ne connaissez pas le profil de votre collaborateur.</a:t>
            </a:r>
          </a:p>
          <a:p>
            <a:pPr>
              <a:spcBef>
                <a:spcPct val="50000"/>
              </a:spcBef>
            </a:pPr>
            <a:r>
              <a:rPr lang="fr-FR" altLang="fr-FR" sz="1800"/>
              <a:t>	- Votre collaborateur a un comportement dysfonctionnel  </a:t>
            </a:r>
            <a:br>
              <a:rPr lang="fr-FR" altLang="fr-FR" sz="1800"/>
            </a:br>
            <a:r>
              <a:rPr lang="fr-FR" altLang="fr-FR" sz="1800"/>
              <a:t>(conflit interpersonnel, changement brutal de ses fonctions, </a:t>
            </a:r>
            <a:br>
              <a:rPr lang="fr-FR" altLang="fr-FR" sz="1800"/>
            </a:br>
            <a:r>
              <a:rPr lang="fr-FR" altLang="fr-FR" sz="1800"/>
              <a:t>problèmes personnels graves, démotivation extrême …).</a:t>
            </a:r>
          </a:p>
          <a:p>
            <a:pPr>
              <a:spcBef>
                <a:spcPct val="50000"/>
              </a:spcBef>
            </a:pPr>
            <a:r>
              <a:rPr lang="fr-FR" altLang="fr-FR" sz="1800"/>
              <a:t>	- Vous connaissez le profil de votre collaborateur et ce type de délégation correspond à son profil.</a:t>
            </a:r>
            <a:br>
              <a:rPr lang="fr-FR" altLang="fr-FR" sz="1800"/>
            </a:br>
            <a:endParaRPr lang="fr-FR" altLang="fr-FR" sz="800"/>
          </a:p>
          <a:p>
            <a:pPr>
              <a:spcBef>
                <a:spcPct val="50000"/>
              </a:spcBef>
            </a:pPr>
            <a:r>
              <a:rPr lang="fr-FR" altLang="fr-FR" sz="1800"/>
              <a:t>	</a:t>
            </a:r>
            <a:r>
              <a:rPr lang="fr-FR" altLang="fr-FR" sz="1800">
                <a:sym typeface="Wingdings" panose="05000000000000000000" pitchFamily="2" charset="2"/>
              </a:rPr>
              <a:t> </a:t>
            </a:r>
            <a:r>
              <a:rPr lang="fr-FR" altLang="fr-FR" sz="1800"/>
              <a:t>pour  le cas où le type de délégation optimal ne correspond pas au profil, prendre le type de délégation au-dessous de l’optimal s’il existe, sinon au-dessus.</a:t>
            </a:r>
          </a:p>
        </p:txBody>
      </p:sp>
      <p:sp>
        <p:nvSpPr>
          <p:cNvPr id="21562" name="Line 218"/>
          <p:cNvSpPr>
            <a:spLocks noChangeShapeType="1"/>
          </p:cNvSpPr>
          <p:nvPr/>
        </p:nvSpPr>
        <p:spPr bwMode="auto">
          <a:xfrm flipV="1">
            <a:off x="2130425" y="3309938"/>
            <a:ext cx="11334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63" name="Line 219"/>
          <p:cNvSpPr>
            <a:spLocks noChangeShapeType="1"/>
          </p:cNvSpPr>
          <p:nvPr/>
        </p:nvSpPr>
        <p:spPr bwMode="auto">
          <a:xfrm flipV="1">
            <a:off x="3062288" y="3074988"/>
            <a:ext cx="165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64" name="Line 220"/>
          <p:cNvSpPr>
            <a:spLocks noChangeShapeType="1"/>
          </p:cNvSpPr>
          <p:nvPr/>
        </p:nvSpPr>
        <p:spPr bwMode="auto">
          <a:xfrm>
            <a:off x="3078163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65" name="Line 221"/>
          <p:cNvSpPr>
            <a:spLocks noChangeShapeType="1"/>
          </p:cNvSpPr>
          <p:nvPr/>
        </p:nvSpPr>
        <p:spPr bwMode="auto">
          <a:xfrm>
            <a:off x="2790825" y="35004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66" name="Text Box 222"/>
          <p:cNvSpPr txBox="1">
            <a:spLocks noChangeArrowheads="1"/>
          </p:cNvSpPr>
          <p:nvPr/>
        </p:nvSpPr>
        <p:spPr bwMode="auto">
          <a:xfrm>
            <a:off x="622300" y="2465388"/>
            <a:ext cx="640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800" b="1">
                <a:solidFill>
                  <a:schemeClr val="accent2"/>
                </a:solidFill>
              </a:rPr>
              <a:t>Choisissez le type de délégation adapté à la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6194425" y="1571625"/>
            <a:ext cx="1588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6500813" y="1303338"/>
            <a:ext cx="1587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242568 w 2"/>
              <a:gd name="T9" fmla="*/ 0 h 1587"/>
              <a:gd name="T10" fmla="*/ 999242568 w 2"/>
              <a:gd name="T11" fmla="*/ 0 h 1587"/>
              <a:gd name="T12" fmla="*/ 999242568 w 2"/>
              <a:gd name="T13" fmla="*/ 0 h 1587"/>
              <a:gd name="T14" fmla="*/ 999242568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" name="Freeform 4"/>
          <p:cNvSpPr>
            <a:spLocks/>
          </p:cNvSpPr>
          <p:nvPr/>
        </p:nvSpPr>
        <p:spPr bwMode="auto">
          <a:xfrm>
            <a:off x="6496050" y="1328738"/>
            <a:ext cx="4763" cy="1587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>
            <a:off x="6492875" y="1331913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6467475" y="1303338"/>
            <a:ext cx="1588" cy="1587"/>
          </a:xfrm>
          <a:custGeom>
            <a:avLst/>
            <a:gdLst>
              <a:gd name="T0" fmla="*/ 1001132288 w 2"/>
              <a:gd name="T1" fmla="*/ 0 h 1587"/>
              <a:gd name="T2" fmla="*/ 1001132288 w 2"/>
              <a:gd name="T3" fmla="*/ 0 h 1587"/>
              <a:gd name="T4" fmla="*/ 1001132288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1132288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6467475" y="1316038"/>
            <a:ext cx="1588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1132288 w 2"/>
              <a:gd name="T15" fmla="*/ 0 h 1587"/>
              <a:gd name="T16" fmla="*/ 1001132288 w 2"/>
              <a:gd name="T17" fmla="*/ 0 h 1587"/>
              <a:gd name="T18" fmla="*/ 1001132288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39750" y="1362075"/>
            <a:ext cx="6286500" cy="1093788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N°08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Adapter le style de management/situation (3/3)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15938" y="1344613"/>
            <a:ext cx="6326187" cy="8501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10" name="Group 66"/>
          <p:cNvGraphicFramePr>
            <a:graphicFrameLocks noGrp="1"/>
          </p:cNvGraphicFramePr>
          <p:nvPr/>
        </p:nvGraphicFramePr>
        <p:xfrm>
          <a:off x="577850" y="2967038"/>
          <a:ext cx="6178550" cy="5618175"/>
        </p:xfrm>
        <a:graphic>
          <a:graphicData uri="http://schemas.openxmlformats.org/drawingml/2006/table">
            <a:tbl>
              <a:tblPr/>
              <a:tblGrid>
                <a:gridCol w="1589088"/>
                <a:gridCol w="884237"/>
                <a:gridCol w="1233488"/>
                <a:gridCol w="1233487"/>
                <a:gridCol w="1238250"/>
              </a:tblGrid>
              <a:tr h="800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ompétences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otivation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Profil du collaborateur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+   M +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+   M -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-   M +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-   M  -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42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Organisé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Communicatif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42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 / Technique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 / Communicatif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4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 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Communicatif / Technique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Communicatif / Organisé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Communicatif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7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Organisé / Communicatif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Organisé / Créatif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37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Communicatif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37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Organisé / Communicatif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37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Technique / Organisé / Communicatif / Créatif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15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 de  profil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objectif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Participatif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Paternaliste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Directif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26761" name="Line 194"/>
          <p:cNvSpPr>
            <a:spLocks noChangeShapeType="1"/>
          </p:cNvSpPr>
          <p:nvPr/>
        </p:nvSpPr>
        <p:spPr bwMode="auto">
          <a:xfrm>
            <a:off x="563563" y="33655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762" name="Line 195"/>
          <p:cNvSpPr>
            <a:spLocks noChangeShapeType="1"/>
          </p:cNvSpPr>
          <p:nvPr/>
        </p:nvSpPr>
        <p:spPr bwMode="auto">
          <a:xfrm>
            <a:off x="1571625" y="3149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763" name="Line 196"/>
          <p:cNvSpPr>
            <a:spLocks noChangeShapeType="1"/>
          </p:cNvSpPr>
          <p:nvPr/>
        </p:nvSpPr>
        <p:spPr bwMode="auto">
          <a:xfrm>
            <a:off x="1355725" y="3581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764" name="Rectangle 197"/>
          <p:cNvSpPr>
            <a:spLocks noChangeArrowheads="1"/>
          </p:cNvSpPr>
          <p:nvPr/>
        </p:nvSpPr>
        <p:spPr bwMode="auto">
          <a:xfrm>
            <a:off x="461963" y="8613775"/>
            <a:ext cx="65119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sz="1600" b="1" u="sng"/>
              <a:t>Privilégier le type de délégation optimal si </a:t>
            </a:r>
            <a:r>
              <a:rPr lang="fr-FR" altLang="fr-FR" sz="1600"/>
              <a:t>ce type de délégation correspond à son profil.</a:t>
            </a:r>
            <a:br>
              <a:rPr lang="fr-FR" altLang="fr-FR" sz="1600"/>
            </a:br>
            <a:r>
              <a:rPr lang="fr-FR" altLang="fr-FR" sz="1600">
                <a:sym typeface="Wingdings" panose="05000000000000000000" pitchFamily="2" charset="2"/>
              </a:rPr>
              <a:t> </a:t>
            </a:r>
            <a:r>
              <a:rPr lang="fr-FR" altLang="fr-FR" sz="1600"/>
              <a:t>pour  le cas où le type de délégation optimal ne correspond pas au profil, prendre le type de délégation au-dessous de l’optimal s’il existe, sinon au-dessus.</a:t>
            </a:r>
          </a:p>
        </p:txBody>
      </p:sp>
      <p:sp>
        <p:nvSpPr>
          <p:cNvPr id="26765" name="Text Box 198"/>
          <p:cNvSpPr txBox="1">
            <a:spLocks noChangeArrowheads="1"/>
          </p:cNvSpPr>
          <p:nvPr/>
        </p:nvSpPr>
        <p:spPr bwMode="auto">
          <a:xfrm>
            <a:off x="506413" y="2662238"/>
            <a:ext cx="6408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chemeClr val="accent2"/>
                </a:solidFill>
              </a:rPr>
              <a:t>Type de délégation optimal :  	           Type de délégation préconisé : </a:t>
            </a:r>
          </a:p>
        </p:txBody>
      </p:sp>
      <p:sp>
        <p:nvSpPr>
          <p:cNvPr id="26766" name="Rectangle 199"/>
          <p:cNvSpPr>
            <a:spLocks noChangeArrowheads="1"/>
          </p:cNvSpPr>
          <p:nvPr/>
        </p:nvSpPr>
        <p:spPr bwMode="auto">
          <a:xfrm>
            <a:off x="2522538" y="2703513"/>
            <a:ext cx="863600" cy="2159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767" name="Rectangle 200"/>
          <p:cNvSpPr>
            <a:spLocks noChangeArrowheads="1"/>
          </p:cNvSpPr>
          <p:nvPr/>
        </p:nvSpPr>
        <p:spPr bwMode="auto">
          <a:xfrm>
            <a:off x="5845175" y="2701925"/>
            <a:ext cx="863600" cy="2159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2"/>
          <p:cNvSpPr>
            <a:spLocks/>
          </p:cNvSpPr>
          <p:nvPr/>
        </p:nvSpPr>
        <p:spPr bwMode="auto">
          <a:xfrm>
            <a:off x="6246813" y="1677988"/>
            <a:ext cx="1587" cy="6350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0 h 3"/>
              <a:gd name="T8" fmla="*/ 0 w 1588"/>
              <a:gd name="T9" fmla="*/ 0 h 3"/>
              <a:gd name="T10" fmla="*/ 0 w 1588"/>
              <a:gd name="T11" fmla="*/ 0 h 3"/>
              <a:gd name="T12" fmla="*/ 0 w 1588"/>
              <a:gd name="T13" fmla="*/ 2147483647 h 3"/>
              <a:gd name="T14" fmla="*/ 0 w 1588"/>
              <a:gd name="T15" fmla="*/ 0 h 3"/>
              <a:gd name="T16" fmla="*/ 0 w 1588"/>
              <a:gd name="T17" fmla="*/ 0 h 3"/>
              <a:gd name="T18" fmla="*/ 0 w 1588"/>
              <a:gd name="T19" fmla="*/ 0 h 3"/>
              <a:gd name="T20" fmla="*/ 0 w 1588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8"/>
              <a:gd name="T34" fmla="*/ 0 h 3"/>
              <a:gd name="T35" fmla="*/ 1588 w 1588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2DA0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4" name="Freeform 3"/>
          <p:cNvSpPr>
            <a:spLocks/>
          </p:cNvSpPr>
          <p:nvPr/>
        </p:nvSpPr>
        <p:spPr bwMode="auto">
          <a:xfrm>
            <a:off x="6553200" y="1409700"/>
            <a:ext cx="1588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999872210 w 2"/>
              <a:gd name="T9" fmla="*/ 0 h 1587"/>
              <a:gd name="T10" fmla="*/ 999872210 w 2"/>
              <a:gd name="T11" fmla="*/ 0 h 1587"/>
              <a:gd name="T12" fmla="*/ 999872210 w 2"/>
              <a:gd name="T13" fmla="*/ 0 h 1587"/>
              <a:gd name="T14" fmla="*/ 99987221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5" name="Freeform 4"/>
          <p:cNvSpPr>
            <a:spLocks/>
          </p:cNvSpPr>
          <p:nvPr/>
        </p:nvSpPr>
        <p:spPr bwMode="auto">
          <a:xfrm>
            <a:off x="6548438" y="1435100"/>
            <a:ext cx="4762" cy="1588"/>
          </a:xfrm>
          <a:custGeom>
            <a:avLst/>
            <a:gdLst>
              <a:gd name="T0" fmla="*/ 0 w 3"/>
              <a:gd name="T1" fmla="*/ 0 h 1587"/>
              <a:gd name="T2" fmla="*/ 0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0 w 3"/>
              <a:gd name="T15" fmla="*/ 0 h 15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587"/>
              <a:gd name="T26" fmla="*/ 3 w 3"/>
              <a:gd name="T27" fmla="*/ 1587 h 15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58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>
            <a:off x="6545263" y="1438275"/>
            <a:ext cx="3175" cy="3175"/>
          </a:xfrm>
          <a:custGeom>
            <a:avLst/>
            <a:gdLst>
              <a:gd name="T0" fmla="*/ 0 w 3"/>
              <a:gd name="T1" fmla="*/ 0 h 3175"/>
              <a:gd name="T2" fmla="*/ 0 w 3"/>
              <a:gd name="T3" fmla="*/ 0 h 3175"/>
              <a:gd name="T4" fmla="*/ 0 w 3"/>
              <a:gd name="T5" fmla="*/ 0 h 3175"/>
              <a:gd name="T6" fmla="*/ 0 w 3"/>
              <a:gd name="T7" fmla="*/ 0 h 3175"/>
              <a:gd name="T8" fmla="*/ 0 w 3"/>
              <a:gd name="T9" fmla="*/ 0 h 3175"/>
              <a:gd name="T10" fmla="*/ 2147483647 w 3"/>
              <a:gd name="T11" fmla="*/ 0 h 3175"/>
              <a:gd name="T12" fmla="*/ 2147483647 w 3"/>
              <a:gd name="T13" fmla="*/ 0 h 3175"/>
              <a:gd name="T14" fmla="*/ 2147483647 w 3"/>
              <a:gd name="T15" fmla="*/ 0 h 3175"/>
              <a:gd name="T16" fmla="*/ 2147483647 w 3"/>
              <a:gd name="T17" fmla="*/ 0 h 3175"/>
              <a:gd name="T18" fmla="*/ 0 w 3"/>
              <a:gd name="T19" fmla="*/ 0 h 3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175"/>
              <a:gd name="T32" fmla="*/ 3 w 3"/>
              <a:gd name="T33" fmla="*/ 3175 h 3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175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6519863" y="1409700"/>
            <a:ext cx="1587" cy="1588"/>
          </a:xfrm>
          <a:custGeom>
            <a:avLst/>
            <a:gdLst>
              <a:gd name="T0" fmla="*/ 1000501852 w 2"/>
              <a:gd name="T1" fmla="*/ 0 h 1587"/>
              <a:gd name="T2" fmla="*/ 1000501852 w 2"/>
              <a:gd name="T3" fmla="*/ 0 h 1587"/>
              <a:gd name="T4" fmla="*/ 1000501852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1000501852 w 2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87"/>
              <a:gd name="T32" fmla="*/ 2 w 2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8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6519863" y="1422400"/>
            <a:ext cx="1587" cy="1588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0 w 2"/>
              <a:gd name="T5" fmla="*/ 0 h 1587"/>
              <a:gd name="T6" fmla="*/ 0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1000501852 w 2"/>
              <a:gd name="T15" fmla="*/ 0 h 1587"/>
              <a:gd name="T16" fmla="*/ 1000501852 w 2"/>
              <a:gd name="T17" fmla="*/ 0 h 1587"/>
              <a:gd name="T18" fmla="*/ 1000501852 w 2"/>
              <a:gd name="T19" fmla="*/ 0 h 1587"/>
              <a:gd name="T20" fmla="*/ 0 w 2"/>
              <a:gd name="T21" fmla="*/ 0 h 15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587"/>
              <a:gd name="T35" fmla="*/ 2 w 2"/>
              <a:gd name="T36" fmla="*/ 1587 h 15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592138" y="1468438"/>
            <a:ext cx="6286500" cy="1093787"/>
          </a:xfrm>
          <a:prstGeom prst="rect">
            <a:avLst/>
          </a:prstGeom>
          <a:gradFill rotWithShape="0">
            <a:gsLst>
              <a:gs pos="0">
                <a:srgbClr val="FF2323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" rIns="36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/>
              <a:t>OUTIL N°09 : </a:t>
            </a:r>
            <a:br>
              <a:rPr lang="fr-FR" altLang="fr-FR" sz="2800" b="1"/>
            </a:br>
            <a:r>
              <a:rPr lang="fr-FR" altLang="fr-FR" sz="3600" b="1"/>
              <a:t> </a:t>
            </a:r>
            <a:r>
              <a:rPr lang="fr-FR" altLang="fr-FR" sz="2400" b="1"/>
              <a:t>Suivi des tâches déléguées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568325" y="1450975"/>
            <a:ext cx="6326188" cy="8501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81" name="Rectangle 146"/>
          <p:cNvSpPr>
            <a:spLocks noChangeArrowheads="1"/>
          </p:cNvSpPr>
          <p:nvPr/>
        </p:nvSpPr>
        <p:spPr bwMode="auto">
          <a:xfrm>
            <a:off x="700088" y="3165475"/>
            <a:ext cx="6118225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Objet de la tâche</a:t>
            </a:r>
            <a:r>
              <a:rPr lang="fr-FR" altLang="fr-FR" sz="1200" b="1"/>
              <a:t>  </a:t>
            </a:r>
            <a:r>
              <a:rPr lang="fr-FR" altLang="fr-FR" sz="1200"/>
              <a:t>Mise à jour du cours « Management du changement » avec le profil LDC</a:t>
            </a:r>
          </a:p>
        </p:txBody>
      </p:sp>
      <p:sp>
        <p:nvSpPr>
          <p:cNvPr id="28682" name="Rectangle 147"/>
          <p:cNvSpPr>
            <a:spLocks noChangeArrowheads="1"/>
          </p:cNvSpPr>
          <p:nvPr/>
        </p:nvSpPr>
        <p:spPr bwMode="auto">
          <a:xfrm>
            <a:off x="700088" y="3525838"/>
            <a:ext cx="6118225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Responsable</a:t>
            </a:r>
            <a:r>
              <a:rPr lang="fr-FR" altLang="fr-FR" sz="1200"/>
              <a:t>  Carine</a:t>
            </a:r>
          </a:p>
        </p:txBody>
      </p:sp>
      <p:sp>
        <p:nvSpPr>
          <p:cNvPr id="28683" name="Rectangle 148"/>
          <p:cNvSpPr>
            <a:spLocks noChangeArrowheads="1"/>
          </p:cNvSpPr>
          <p:nvPr/>
        </p:nvSpPr>
        <p:spPr bwMode="auto">
          <a:xfrm>
            <a:off x="700088" y="3884613"/>
            <a:ext cx="6118225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Résultats attendus</a:t>
            </a:r>
            <a:r>
              <a:rPr lang="fr-FR" altLang="fr-FR" sz="1200"/>
              <a:t>  Mettre tous les profils LDC en conformité avec le nouveau design</a:t>
            </a:r>
          </a:p>
        </p:txBody>
      </p:sp>
      <p:sp>
        <p:nvSpPr>
          <p:cNvPr id="28684" name="Rectangle 149"/>
          <p:cNvSpPr>
            <a:spLocks noChangeArrowheads="1"/>
          </p:cNvSpPr>
          <p:nvPr/>
        </p:nvSpPr>
        <p:spPr bwMode="auto">
          <a:xfrm>
            <a:off x="700088" y="4244975"/>
            <a:ext cx="6118225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Moyens affectés</a:t>
            </a:r>
            <a:r>
              <a:rPr lang="fr-FR" altLang="fr-FR" sz="1200"/>
              <a:t> Temps d’explication des objectifs de cette tâche par Benoit</a:t>
            </a:r>
            <a:r>
              <a:rPr lang="fr-FR" altLang="fr-FR" sz="1200" b="1" u="sng"/>
              <a:t> </a:t>
            </a:r>
            <a:endParaRPr lang="fr-FR" altLang="fr-FR" sz="1200"/>
          </a:p>
        </p:txBody>
      </p:sp>
      <p:sp>
        <p:nvSpPr>
          <p:cNvPr id="28685" name="Rectangle 150"/>
          <p:cNvSpPr>
            <a:spLocks noChangeArrowheads="1"/>
          </p:cNvSpPr>
          <p:nvPr/>
        </p:nvSpPr>
        <p:spPr bwMode="auto">
          <a:xfrm>
            <a:off x="700088" y="4605338"/>
            <a:ext cx="6092825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bIns="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Durée prévue</a:t>
            </a:r>
            <a:r>
              <a:rPr lang="fr-FR" altLang="fr-FR" sz="1200"/>
              <a:t>  3h          </a:t>
            </a:r>
            <a:r>
              <a:rPr lang="fr-FR" altLang="fr-FR" sz="1200" b="1"/>
              <a:t>                              </a:t>
            </a:r>
            <a:r>
              <a:rPr lang="fr-FR" altLang="fr-FR" sz="1200" b="1" u="sng"/>
              <a:t>Temps effectivement passé </a:t>
            </a:r>
          </a:p>
          <a:p>
            <a:r>
              <a:rPr lang="fr-FR" altLang="fr-FR" sz="1200" b="1"/>
              <a:t>                                                                      </a:t>
            </a:r>
            <a:r>
              <a:rPr lang="fr-FR" altLang="fr-FR" sz="1200" b="1" u="sng"/>
              <a:t>sur la tâche à ce jour</a:t>
            </a:r>
            <a:endParaRPr lang="fr-FR" altLang="fr-FR" sz="1200"/>
          </a:p>
        </p:txBody>
      </p:sp>
      <p:sp>
        <p:nvSpPr>
          <p:cNvPr id="28686" name="Rectangle 151"/>
          <p:cNvSpPr>
            <a:spLocks noChangeArrowheads="1"/>
          </p:cNvSpPr>
          <p:nvPr/>
        </p:nvSpPr>
        <p:spPr bwMode="auto">
          <a:xfrm>
            <a:off x="700088" y="5014913"/>
            <a:ext cx="6118225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Planning  </a:t>
            </a:r>
            <a:r>
              <a:rPr lang="fr-FR" altLang="fr-FR" sz="1200"/>
              <a:t>Semaine 10 ou 11</a:t>
            </a:r>
          </a:p>
        </p:txBody>
      </p:sp>
      <p:sp>
        <p:nvSpPr>
          <p:cNvPr id="28687" name="Rectangle 152"/>
          <p:cNvSpPr>
            <a:spLocks noChangeArrowheads="1"/>
          </p:cNvSpPr>
          <p:nvPr/>
        </p:nvSpPr>
        <p:spPr bwMode="auto">
          <a:xfrm>
            <a:off x="700088" y="5326063"/>
            <a:ext cx="6118225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marL="457200" indent="-4572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Détail de la tâche : Reprendre tous les profils LDC en</a:t>
            </a:r>
          </a:p>
          <a:p>
            <a:endParaRPr lang="fr-FR" altLang="fr-FR" sz="1200" b="1" u="sng"/>
          </a:p>
          <a:p>
            <a:r>
              <a:rPr lang="fr-FR" altLang="fr-FR" sz="1200"/>
              <a:t>	- Rajoutant la notion de Prise de risque / Prise de décision</a:t>
            </a:r>
          </a:p>
          <a:p>
            <a:r>
              <a:rPr lang="fr-FR" altLang="fr-FR" sz="1200"/>
              <a:t>	- En modifiant le terme « réceptivité » par « Autonomie »</a:t>
            </a:r>
          </a:p>
          <a:p>
            <a:r>
              <a:rPr lang="fr-FR" altLang="fr-FR" sz="1200"/>
              <a:t>	- Modifiant les couleurs des 6 pavés en respectant la nouvelle version</a:t>
            </a:r>
          </a:p>
          <a:p>
            <a:r>
              <a:rPr lang="fr-FR" altLang="fr-FR" sz="1200"/>
              <a:t>	- Redéfinissant les profils d’équipe en générant ces profils par Web </a:t>
            </a:r>
          </a:p>
          <a:p>
            <a:r>
              <a:rPr lang="fr-FR" altLang="fr-FR" sz="1200"/>
              <a:t>	   et en copiant le profil résultant</a:t>
            </a:r>
            <a:r>
              <a:rPr lang="fr-FR" altLang="fr-FR" sz="1200" b="1" u="sng"/>
              <a:t> </a:t>
            </a:r>
          </a:p>
          <a:p>
            <a:endParaRPr lang="fr-FR" altLang="fr-FR" sz="1200" b="1" u="sng"/>
          </a:p>
        </p:txBody>
      </p:sp>
      <p:sp>
        <p:nvSpPr>
          <p:cNvPr id="28688" name="Rectangle 153"/>
          <p:cNvSpPr>
            <a:spLocks noChangeArrowheads="1"/>
          </p:cNvSpPr>
          <p:nvPr/>
        </p:nvSpPr>
        <p:spPr bwMode="auto">
          <a:xfrm>
            <a:off x="700088" y="7569200"/>
            <a:ext cx="6118225" cy="157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Commentaires</a:t>
            </a:r>
            <a:endParaRPr lang="fr-FR" altLang="fr-FR" sz="1200"/>
          </a:p>
        </p:txBody>
      </p:sp>
      <p:sp>
        <p:nvSpPr>
          <p:cNvPr id="28689" name="Rectangle 154"/>
          <p:cNvSpPr>
            <a:spLocks noChangeArrowheads="1"/>
          </p:cNvSpPr>
          <p:nvPr/>
        </p:nvSpPr>
        <p:spPr bwMode="auto">
          <a:xfrm>
            <a:off x="700088" y="7026275"/>
            <a:ext cx="61182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Statut de la tâche   </a:t>
            </a:r>
            <a:endParaRPr lang="fr-FR" altLang="fr-FR" sz="1200"/>
          </a:p>
        </p:txBody>
      </p:sp>
      <p:sp>
        <p:nvSpPr>
          <p:cNvPr id="28690" name="Oval 155"/>
          <p:cNvSpPr>
            <a:spLocks noChangeArrowheads="1"/>
          </p:cNvSpPr>
          <p:nvPr/>
        </p:nvSpPr>
        <p:spPr bwMode="auto">
          <a:xfrm>
            <a:off x="4068763" y="71247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91" name="Oval 156"/>
          <p:cNvSpPr>
            <a:spLocks noChangeArrowheads="1"/>
          </p:cNvSpPr>
          <p:nvPr/>
        </p:nvSpPr>
        <p:spPr bwMode="auto">
          <a:xfrm>
            <a:off x="5068888" y="7124700"/>
            <a:ext cx="215900" cy="2159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92" name="Oval 157"/>
          <p:cNvSpPr>
            <a:spLocks noChangeArrowheads="1"/>
          </p:cNvSpPr>
          <p:nvPr/>
        </p:nvSpPr>
        <p:spPr bwMode="auto">
          <a:xfrm>
            <a:off x="6021388" y="7124700"/>
            <a:ext cx="215900" cy="215900"/>
          </a:xfrm>
          <a:prstGeom prst="ellipse">
            <a:avLst/>
          </a:prstGeom>
          <a:solidFill>
            <a:srgbClr val="FF23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93" name="Text Box 158"/>
          <p:cNvSpPr txBox="1">
            <a:spLocks noChangeArrowheads="1"/>
          </p:cNvSpPr>
          <p:nvPr/>
        </p:nvSpPr>
        <p:spPr bwMode="auto">
          <a:xfrm>
            <a:off x="2763838" y="7343775"/>
            <a:ext cx="3957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/>
              <a:t>Terminée            En cours            En retard            Bloquée </a:t>
            </a:r>
          </a:p>
        </p:txBody>
      </p:sp>
      <p:sp>
        <p:nvSpPr>
          <p:cNvPr id="28694" name="Rectangle 159"/>
          <p:cNvSpPr>
            <a:spLocks noChangeArrowheads="1"/>
          </p:cNvSpPr>
          <p:nvPr/>
        </p:nvSpPr>
        <p:spPr bwMode="auto">
          <a:xfrm>
            <a:off x="700088" y="9147175"/>
            <a:ext cx="6118225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u="sng"/>
              <a:t>Pourcentage estimé de la tâche réalisée</a:t>
            </a:r>
            <a:endParaRPr lang="fr-FR" altLang="fr-FR" sz="1200"/>
          </a:p>
        </p:txBody>
      </p:sp>
      <p:sp>
        <p:nvSpPr>
          <p:cNvPr id="28695" name="Rectangle 160"/>
          <p:cNvSpPr>
            <a:spLocks noChangeArrowheads="1"/>
          </p:cNvSpPr>
          <p:nvPr/>
        </p:nvSpPr>
        <p:spPr bwMode="auto">
          <a:xfrm>
            <a:off x="4357688" y="9215438"/>
            <a:ext cx="1379537" cy="217487"/>
          </a:xfrm>
          <a:prstGeom prst="rect">
            <a:avLst/>
          </a:prstGeom>
          <a:solidFill>
            <a:schemeClr val="hlink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96" name="Text Box 161"/>
          <p:cNvSpPr txBox="1">
            <a:spLocks noChangeArrowheads="1"/>
          </p:cNvSpPr>
          <p:nvPr/>
        </p:nvSpPr>
        <p:spPr bwMode="auto">
          <a:xfrm>
            <a:off x="4129088" y="9402763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800"/>
              <a:t>0%          25%       50%       75%       100%</a:t>
            </a:r>
          </a:p>
        </p:txBody>
      </p:sp>
      <p:sp>
        <p:nvSpPr>
          <p:cNvPr id="28697" name="Oval 162"/>
          <p:cNvSpPr>
            <a:spLocks noChangeArrowheads="1"/>
          </p:cNvSpPr>
          <p:nvPr/>
        </p:nvSpPr>
        <p:spPr bwMode="auto">
          <a:xfrm>
            <a:off x="3103563" y="7124700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698" name="Line 163"/>
          <p:cNvSpPr>
            <a:spLocks noChangeShapeType="1"/>
          </p:cNvSpPr>
          <p:nvPr/>
        </p:nvSpPr>
        <p:spPr bwMode="auto">
          <a:xfrm>
            <a:off x="5049838" y="92075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9" name="Line 164"/>
          <p:cNvSpPr>
            <a:spLocks noChangeShapeType="1"/>
          </p:cNvSpPr>
          <p:nvPr/>
        </p:nvSpPr>
        <p:spPr bwMode="auto">
          <a:xfrm>
            <a:off x="4694238" y="92075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00" name="Line 165"/>
          <p:cNvSpPr>
            <a:spLocks noChangeShapeType="1"/>
          </p:cNvSpPr>
          <p:nvPr/>
        </p:nvSpPr>
        <p:spPr bwMode="auto">
          <a:xfrm>
            <a:off x="5405438" y="92075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01" name="Rectangle 166"/>
          <p:cNvSpPr>
            <a:spLocks noChangeArrowheads="1"/>
          </p:cNvSpPr>
          <p:nvPr/>
        </p:nvSpPr>
        <p:spPr bwMode="auto">
          <a:xfrm>
            <a:off x="2328863" y="2735263"/>
            <a:ext cx="276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/>
              <a:t>   </a:t>
            </a:r>
            <a:r>
              <a:rPr lang="fr-FR" altLang="fr-FR" sz="1800" b="1" u="sng"/>
              <a:t>Suivi de la fiche de tâche</a:t>
            </a:r>
          </a:p>
        </p:txBody>
      </p:sp>
      <p:sp>
        <p:nvSpPr>
          <p:cNvPr id="28702" name="Rectangle 167"/>
          <p:cNvSpPr>
            <a:spLocks noChangeArrowheads="1"/>
          </p:cNvSpPr>
          <p:nvPr/>
        </p:nvSpPr>
        <p:spPr bwMode="auto">
          <a:xfrm>
            <a:off x="698500" y="3167063"/>
            <a:ext cx="6111875" cy="6408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703" name="Text Box 168"/>
          <p:cNvSpPr txBox="1">
            <a:spLocks noChangeArrowheads="1"/>
          </p:cNvSpPr>
          <p:nvPr/>
        </p:nvSpPr>
        <p:spPr bwMode="auto">
          <a:xfrm>
            <a:off x="5340350" y="2687638"/>
            <a:ext cx="1447800" cy="428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0" tIns="0" rIns="36000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1200" b="1" u="sng"/>
              <a:t>Mis à jour le :</a:t>
            </a:r>
          </a:p>
          <a:p>
            <a:pPr algn="ctr">
              <a:spcBef>
                <a:spcPct val="20000"/>
              </a:spcBef>
            </a:pPr>
            <a:r>
              <a:rPr lang="fr-FR" altLang="fr-FR" sz="1200" b="1"/>
              <a:t>13 / 01 / 2009      </a:t>
            </a:r>
          </a:p>
        </p:txBody>
      </p:sp>
      <p:sp>
        <p:nvSpPr>
          <p:cNvPr id="28704" name="Rectangle 169"/>
          <p:cNvSpPr>
            <a:spLocks noChangeArrowheads="1"/>
          </p:cNvSpPr>
          <p:nvPr/>
        </p:nvSpPr>
        <p:spPr bwMode="auto">
          <a:xfrm>
            <a:off x="698500" y="2687638"/>
            <a:ext cx="1584325" cy="427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b="1" u="sng"/>
              <a:t>Projet :</a:t>
            </a:r>
          </a:p>
          <a:p>
            <a:pPr algn="ctr"/>
            <a:r>
              <a:rPr lang="fr-FR" altLang="fr-FR" sz="1200"/>
              <a:t> Cours Inter LDC 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1988</Words>
  <Application>Microsoft Office PowerPoint</Application>
  <PresentationFormat>Personnalisé</PresentationFormat>
  <Paragraphs>773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Times New Roman</vt:lpstr>
      <vt:lpstr>Arial</vt:lpstr>
      <vt:lpstr>Wingdings</vt:lpstr>
      <vt:lpstr>Webdings</vt:lpstr>
      <vt:lpstr>Monotype Sorts</vt:lpstr>
      <vt:lpstr>Tempus Sans ITC</vt:lpstr>
      <vt:lpstr>Modèle par défaut</vt:lpstr>
      <vt:lpstr>Graphique</vt:lpstr>
      <vt:lpstr>Feuille de calcul</vt:lpstr>
      <vt:lpstr>Document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yy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benoit</dc:creator>
  <cp:lastModifiedBy>Vassent</cp:lastModifiedBy>
  <cp:revision>484</cp:revision>
  <cp:lastPrinted>2002-01-27T16:40:37Z</cp:lastPrinted>
  <dcterms:created xsi:type="dcterms:W3CDTF">2001-03-06T12:20:29Z</dcterms:created>
  <dcterms:modified xsi:type="dcterms:W3CDTF">2015-06-15T10:20:04Z</dcterms:modified>
</cp:coreProperties>
</file>